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38"/>
  </p:notesMasterIdLst>
  <p:sldIdLst>
    <p:sldId id="256" r:id="rId2"/>
    <p:sldId id="330" r:id="rId3"/>
    <p:sldId id="323" r:id="rId4"/>
    <p:sldId id="324" r:id="rId5"/>
    <p:sldId id="325" r:id="rId6"/>
    <p:sldId id="326" r:id="rId7"/>
    <p:sldId id="377" r:id="rId8"/>
    <p:sldId id="328" r:id="rId9"/>
    <p:sldId id="336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339" r:id="rId18"/>
    <p:sldId id="268" r:id="rId19"/>
    <p:sldId id="269" r:id="rId20"/>
    <p:sldId id="338" r:id="rId21"/>
    <p:sldId id="270" r:id="rId22"/>
    <p:sldId id="271" r:id="rId23"/>
    <p:sldId id="376" r:id="rId24"/>
    <p:sldId id="273" r:id="rId25"/>
    <p:sldId id="274" r:id="rId26"/>
    <p:sldId id="275" r:id="rId27"/>
    <p:sldId id="363" r:id="rId28"/>
    <p:sldId id="276" r:id="rId29"/>
    <p:sldId id="383" r:id="rId30"/>
    <p:sldId id="384" r:id="rId31"/>
    <p:sldId id="385" r:id="rId32"/>
    <p:sldId id="386" r:id="rId33"/>
    <p:sldId id="387" r:id="rId34"/>
    <p:sldId id="389" r:id="rId35"/>
    <p:sldId id="341" r:id="rId36"/>
    <p:sldId id="390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095490-8DAC-44B8-8A6F-683B0457A5BF}">
          <p14:sldIdLst>
            <p14:sldId id="256"/>
            <p14:sldId id="330"/>
            <p14:sldId id="323"/>
            <p14:sldId id="324"/>
            <p14:sldId id="325"/>
            <p14:sldId id="326"/>
            <p14:sldId id="377"/>
          </p14:sldIdLst>
        </p14:section>
        <p14:section name="Untitled Section" id="{7D416DCC-F95B-4C75-9275-34960F1C85E5}">
          <p14:sldIdLst>
            <p14:sldId id="328"/>
            <p14:sldId id="336"/>
            <p14:sldId id="260"/>
            <p14:sldId id="261"/>
            <p14:sldId id="262"/>
            <p14:sldId id="263"/>
            <p14:sldId id="264"/>
            <p14:sldId id="265"/>
            <p14:sldId id="266"/>
            <p14:sldId id="339"/>
            <p14:sldId id="268"/>
            <p14:sldId id="269"/>
            <p14:sldId id="338"/>
            <p14:sldId id="270"/>
            <p14:sldId id="271"/>
            <p14:sldId id="376"/>
            <p14:sldId id="273"/>
            <p14:sldId id="274"/>
            <p14:sldId id="275"/>
            <p14:sldId id="363"/>
            <p14:sldId id="276"/>
            <p14:sldId id="383"/>
            <p14:sldId id="384"/>
            <p14:sldId id="385"/>
            <p14:sldId id="386"/>
            <p14:sldId id="387"/>
            <p14:sldId id="389"/>
            <p14:sldId id="341"/>
            <p14:sldId id="39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100"/>
    <a:srgbClr val="0F6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4" autoAdjust="0"/>
    <p:restoredTop sz="78585" autoAdjust="0"/>
  </p:normalViewPr>
  <p:slideViewPr>
    <p:cSldViewPr>
      <p:cViewPr varScale="1">
        <p:scale>
          <a:sx n="50" d="100"/>
          <a:sy n="50" d="100"/>
        </p:scale>
        <p:origin x="-184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rick%20Cardenas\Dropbox\Job%20applications\2015%20UBC%20Lectures\Class%20material\citation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rick%20Cardenas\Dropbox\curso%20uruguay%202013\programa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3035534019786"/>
          <c:y val="8.7642022612654483E-2"/>
          <c:w val="0.67960339693115279"/>
          <c:h val="0.79637807802585958"/>
        </c:manualLayout>
      </c:layout>
      <c:scatterChart>
        <c:scatterStyle val="lineMarker"/>
        <c:varyColors val="0"/>
        <c:ser>
          <c:idx val="0"/>
          <c:order val="0"/>
          <c:tx>
            <c:strRef>
              <c:f>'Sheet1 (3)'!$H$3</c:f>
              <c:strCache>
                <c:ptCount val="1"/>
                <c:pt idx="0">
                  <c:v>Pyrosequencing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5"/>
          </c:marker>
          <c:xVal>
            <c:numRef>
              <c:f>'Sheet1 (3)'!$F$4:$F$21</c:f>
              <c:numCache>
                <c:formatCode>mmm\-yy</c:formatCode>
                <c:ptCount val="18"/>
                <c:pt idx="0">
                  <c:v>36160</c:v>
                </c:pt>
                <c:pt idx="1">
                  <c:v>36525</c:v>
                </c:pt>
                <c:pt idx="2">
                  <c:v>36891</c:v>
                </c:pt>
                <c:pt idx="3">
                  <c:v>37256</c:v>
                </c:pt>
                <c:pt idx="4">
                  <c:v>37621</c:v>
                </c:pt>
                <c:pt idx="5">
                  <c:v>37986</c:v>
                </c:pt>
                <c:pt idx="6">
                  <c:v>38352</c:v>
                </c:pt>
                <c:pt idx="7">
                  <c:v>38717</c:v>
                </c:pt>
                <c:pt idx="8">
                  <c:v>39082</c:v>
                </c:pt>
                <c:pt idx="9">
                  <c:v>39447</c:v>
                </c:pt>
                <c:pt idx="10">
                  <c:v>39812</c:v>
                </c:pt>
                <c:pt idx="11">
                  <c:v>40177</c:v>
                </c:pt>
                <c:pt idx="12">
                  <c:v>40542</c:v>
                </c:pt>
                <c:pt idx="13">
                  <c:v>40907</c:v>
                </c:pt>
                <c:pt idx="14">
                  <c:v>41272</c:v>
                </c:pt>
                <c:pt idx="15">
                  <c:v>41637</c:v>
                </c:pt>
                <c:pt idx="16">
                  <c:v>42002</c:v>
                </c:pt>
                <c:pt idx="17">
                  <c:v>42367</c:v>
                </c:pt>
              </c:numCache>
            </c:numRef>
          </c:xVal>
          <c:yVal>
            <c:numRef>
              <c:f>'Sheet1 (3)'!$H$4:$H$21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8</c:v>
                </c:pt>
                <c:pt idx="3">
                  <c:v>12</c:v>
                </c:pt>
                <c:pt idx="4">
                  <c:v>36</c:v>
                </c:pt>
                <c:pt idx="5">
                  <c:v>49</c:v>
                </c:pt>
                <c:pt idx="6">
                  <c:v>59</c:v>
                </c:pt>
                <c:pt idx="7">
                  <c:v>93</c:v>
                </c:pt>
                <c:pt idx="8">
                  <c:v>113</c:v>
                </c:pt>
                <c:pt idx="9">
                  <c:v>177</c:v>
                </c:pt>
                <c:pt idx="10">
                  <c:v>226</c:v>
                </c:pt>
                <c:pt idx="11">
                  <c:v>292</c:v>
                </c:pt>
                <c:pt idx="12">
                  <c:v>442</c:v>
                </c:pt>
                <c:pt idx="13">
                  <c:v>671</c:v>
                </c:pt>
                <c:pt idx="14">
                  <c:v>1059</c:v>
                </c:pt>
                <c:pt idx="15">
                  <c:v>1192</c:v>
                </c:pt>
                <c:pt idx="16">
                  <c:v>1353</c:v>
                </c:pt>
                <c:pt idx="17">
                  <c:v>1461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'Sheet1 (3)'!$I$3</c:f>
              <c:strCache>
                <c:ptCount val="1"/>
                <c:pt idx="0">
                  <c:v>Illumina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5"/>
          </c:marker>
          <c:xVal>
            <c:numRef>
              <c:f>'Sheet1 (3)'!$F$4:$F$21</c:f>
              <c:numCache>
                <c:formatCode>mmm\-yy</c:formatCode>
                <c:ptCount val="18"/>
                <c:pt idx="0">
                  <c:v>36160</c:v>
                </c:pt>
                <c:pt idx="1">
                  <c:v>36525</c:v>
                </c:pt>
                <c:pt idx="2">
                  <c:v>36891</c:v>
                </c:pt>
                <c:pt idx="3">
                  <c:v>37256</c:v>
                </c:pt>
                <c:pt idx="4">
                  <c:v>37621</c:v>
                </c:pt>
                <c:pt idx="5">
                  <c:v>37986</c:v>
                </c:pt>
                <c:pt idx="6">
                  <c:v>38352</c:v>
                </c:pt>
                <c:pt idx="7">
                  <c:v>38717</c:v>
                </c:pt>
                <c:pt idx="8">
                  <c:v>39082</c:v>
                </c:pt>
                <c:pt idx="9">
                  <c:v>39447</c:v>
                </c:pt>
                <c:pt idx="10">
                  <c:v>39812</c:v>
                </c:pt>
                <c:pt idx="11">
                  <c:v>40177</c:v>
                </c:pt>
                <c:pt idx="12">
                  <c:v>40542</c:v>
                </c:pt>
                <c:pt idx="13">
                  <c:v>40907</c:v>
                </c:pt>
                <c:pt idx="14">
                  <c:v>41272</c:v>
                </c:pt>
                <c:pt idx="15">
                  <c:v>41637</c:v>
                </c:pt>
                <c:pt idx="16">
                  <c:v>42002</c:v>
                </c:pt>
                <c:pt idx="17">
                  <c:v>42367</c:v>
                </c:pt>
              </c:numCache>
            </c:numRef>
          </c:xVal>
          <c:yVal>
            <c:numRef>
              <c:f>'Sheet1 (3)'!$I$4:$I$21</c:f>
              <c:numCache>
                <c:formatCode>General</c:formatCode>
                <c:ptCount val="18"/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29</c:v>
                </c:pt>
                <c:pt idx="8">
                  <c:v>9</c:v>
                </c:pt>
                <c:pt idx="9">
                  <c:v>50</c:v>
                </c:pt>
                <c:pt idx="10">
                  <c:v>142</c:v>
                </c:pt>
                <c:pt idx="11">
                  <c:v>284</c:v>
                </c:pt>
                <c:pt idx="12">
                  <c:v>395</c:v>
                </c:pt>
                <c:pt idx="13">
                  <c:v>579</c:v>
                </c:pt>
                <c:pt idx="14">
                  <c:v>866</c:v>
                </c:pt>
                <c:pt idx="15">
                  <c:v>1147</c:v>
                </c:pt>
                <c:pt idx="16">
                  <c:v>1378</c:v>
                </c:pt>
                <c:pt idx="17">
                  <c:v>2021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'Sheet1 (3)'!$J$3</c:f>
              <c:strCache>
                <c:ptCount val="1"/>
                <c:pt idx="0">
                  <c:v>Microbiome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5"/>
          </c:marker>
          <c:xVal>
            <c:numRef>
              <c:f>'Sheet1 (3)'!$F$4:$F$21</c:f>
              <c:numCache>
                <c:formatCode>mmm\-yy</c:formatCode>
                <c:ptCount val="18"/>
                <c:pt idx="0">
                  <c:v>36160</c:v>
                </c:pt>
                <c:pt idx="1">
                  <c:v>36525</c:v>
                </c:pt>
                <c:pt idx="2">
                  <c:v>36891</c:v>
                </c:pt>
                <c:pt idx="3">
                  <c:v>37256</c:v>
                </c:pt>
                <c:pt idx="4">
                  <c:v>37621</c:v>
                </c:pt>
                <c:pt idx="5">
                  <c:v>37986</c:v>
                </c:pt>
                <c:pt idx="6">
                  <c:v>38352</c:v>
                </c:pt>
                <c:pt idx="7">
                  <c:v>38717</c:v>
                </c:pt>
                <c:pt idx="8">
                  <c:v>39082</c:v>
                </c:pt>
                <c:pt idx="9">
                  <c:v>39447</c:v>
                </c:pt>
                <c:pt idx="10">
                  <c:v>39812</c:v>
                </c:pt>
                <c:pt idx="11">
                  <c:v>40177</c:v>
                </c:pt>
                <c:pt idx="12">
                  <c:v>40542</c:v>
                </c:pt>
                <c:pt idx="13">
                  <c:v>40907</c:v>
                </c:pt>
                <c:pt idx="14">
                  <c:v>41272</c:v>
                </c:pt>
                <c:pt idx="15">
                  <c:v>41637</c:v>
                </c:pt>
                <c:pt idx="16">
                  <c:v>42002</c:v>
                </c:pt>
                <c:pt idx="17">
                  <c:v>42367</c:v>
                </c:pt>
              </c:numCache>
            </c:numRef>
          </c:xVal>
          <c:yVal>
            <c:numRef>
              <c:f>'Sheet1 (3)'!$J$4:$J$21</c:f>
              <c:numCache>
                <c:formatCode>General</c:formatCode>
                <c:ptCount val="18"/>
                <c:pt idx="4">
                  <c:v>2</c:v>
                </c:pt>
                <c:pt idx="5">
                  <c:v>0</c:v>
                </c:pt>
                <c:pt idx="6">
                  <c:v>1</c:v>
                </c:pt>
                <c:pt idx="7">
                  <c:v>3</c:v>
                </c:pt>
                <c:pt idx="8">
                  <c:v>6</c:v>
                </c:pt>
                <c:pt idx="9">
                  <c:v>13</c:v>
                </c:pt>
                <c:pt idx="10">
                  <c:v>45</c:v>
                </c:pt>
                <c:pt idx="11">
                  <c:v>79</c:v>
                </c:pt>
                <c:pt idx="12">
                  <c:v>125</c:v>
                </c:pt>
                <c:pt idx="13">
                  <c:v>264</c:v>
                </c:pt>
                <c:pt idx="14">
                  <c:v>519</c:v>
                </c:pt>
                <c:pt idx="15">
                  <c:v>814</c:v>
                </c:pt>
                <c:pt idx="16">
                  <c:v>1314</c:v>
                </c:pt>
                <c:pt idx="17">
                  <c:v>1905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955584"/>
        <c:axId val="49957120"/>
      </c:scatterChart>
      <c:scatterChart>
        <c:scatterStyle val="lineMarker"/>
        <c:varyColors val="0"/>
        <c:ser>
          <c:idx val="3"/>
          <c:order val="3"/>
          <c:tx>
            <c:v>Cost</c:v>
          </c:tx>
          <c:spPr>
            <a:ln w="28575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'Sheet1 (3)'!$N$3:$N$55</c:f>
              <c:numCache>
                <c:formatCode>[$-409]mmm\-yy;@</c:formatCode>
                <c:ptCount val="53"/>
                <c:pt idx="0">
                  <c:v>37164</c:v>
                </c:pt>
                <c:pt idx="1">
                  <c:v>37346</c:v>
                </c:pt>
                <c:pt idx="2">
                  <c:v>37529</c:v>
                </c:pt>
                <c:pt idx="3">
                  <c:v>37711</c:v>
                </c:pt>
                <c:pt idx="4">
                  <c:v>37925</c:v>
                </c:pt>
                <c:pt idx="5">
                  <c:v>38017</c:v>
                </c:pt>
                <c:pt idx="6">
                  <c:v>38107</c:v>
                </c:pt>
                <c:pt idx="7">
                  <c:v>38199</c:v>
                </c:pt>
                <c:pt idx="8">
                  <c:v>38291</c:v>
                </c:pt>
                <c:pt idx="9">
                  <c:v>38383</c:v>
                </c:pt>
                <c:pt idx="10">
                  <c:v>38472</c:v>
                </c:pt>
                <c:pt idx="11">
                  <c:v>38564</c:v>
                </c:pt>
                <c:pt idx="12">
                  <c:v>38656</c:v>
                </c:pt>
                <c:pt idx="13">
                  <c:v>38748</c:v>
                </c:pt>
                <c:pt idx="14">
                  <c:v>38837</c:v>
                </c:pt>
                <c:pt idx="15">
                  <c:v>38929</c:v>
                </c:pt>
                <c:pt idx="16">
                  <c:v>39021</c:v>
                </c:pt>
                <c:pt idx="17">
                  <c:v>39113</c:v>
                </c:pt>
                <c:pt idx="18">
                  <c:v>39202</c:v>
                </c:pt>
                <c:pt idx="19">
                  <c:v>39294</c:v>
                </c:pt>
                <c:pt idx="20">
                  <c:v>39386</c:v>
                </c:pt>
                <c:pt idx="21">
                  <c:v>39478</c:v>
                </c:pt>
                <c:pt idx="22">
                  <c:v>39568</c:v>
                </c:pt>
                <c:pt idx="23">
                  <c:v>39660</c:v>
                </c:pt>
                <c:pt idx="24">
                  <c:v>39752</c:v>
                </c:pt>
                <c:pt idx="25">
                  <c:v>39844</c:v>
                </c:pt>
                <c:pt idx="26">
                  <c:v>39933</c:v>
                </c:pt>
                <c:pt idx="27">
                  <c:v>40025</c:v>
                </c:pt>
                <c:pt idx="28">
                  <c:v>40117</c:v>
                </c:pt>
                <c:pt idx="29">
                  <c:v>40209</c:v>
                </c:pt>
                <c:pt idx="30">
                  <c:v>40298</c:v>
                </c:pt>
                <c:pt idx="31">
                  <c:v>40390</c:v>
                </c:pt>
                <c:pt idx="32">
                  <c:v>40482</c:v>
                </c:pt>
                <c:pt idx="33">
                  <c:v>40574</c:v>
                </c:pt>
                <c:pt idx="34">
                  <c:v>40663</c:v>
                </c:pt>
                <c:pt idx="35">
                  <c:v>40755</c:v>
                </c:pt>
                <c:pt idx="36">
                  <c:v>40846</c:v>
                </c:pt>
                <c:pt idx="37">
                  <c:v>40939</c:v>
                </c:pt>
                <c:pt idx="38">
                  <c:v>41029</c:v>
                </c:pt>
                <c:pt idx="39">
                  <c:v>41121</c:v>
                </c:pt>
                <c:pt idx="40">
                  <c:v>41213</c:v>
                </c:pt>
                <c:pt idx="41">
                  <c:v>41305</c:v>
                </c:pt>
                <c:pt idx="42">
                  <c:v>41394</c:v>
                </c:pt>
                <c:pt idx="43">
                  <c:v>41486</c:v>
                </c:pt>
                <c:pt idx="44">
                  <c:v>41578</c:v>
                </c:pt>
                <c:pt idx="45">
                  <c:v>41670</c:v>
                </c:pt>
                <c:pt idx="46">
                  <c:v>41759</c:v>
                </c:pt>
                <c:pt idx="47">
                  <c:v>41851</c:v>
                </c:pt>
                <c:pt idx="48">
                  <c:v>41943</c:v>
                </c:pt>
                <c:pt idx="49">
                  <c:v>42035</c:v>
                </c:pt>
                <c:pt idx="50">
                  <c:v>42124</c:v>
                </c:pt>
                <c:pt idx="51">
                  <c:v>42216</c:v>
                </c:pt>
                <c:pt idx="52">
                  <c:v>42292</c:v>
                </c:pt>
              </c:numCache>
            </c:numRef>
          </c:xVal>
          <c:yVal>
            <c:numRef>
              <c:f>'Sheet1 (3)'!$O$3:$O$55</c:f>
              <c:numCache>
                <c:formatCode>"$"#,##0.00</c:formatCode>
                <c:ptCount val="53"/>
                <c:pt idx="0">
                  <c:v>5292.3928845974297</c:v>
                </c:pt>
                <c:pt idx="1">
                  <c:v>3898.6354119859907</c:v>
                </c:pt>
                <c:pt idx="2">
                  <c:v>3413.8011945854346</c:v>
                </c:pt>
                <c:pt idx="3">
                  <c:v>2986.2046709655792</c:v>
                </c:pt>
                <c:pt idx="4">
                  <c:v>2230.9752350179665</c:v>
                </c:pt>
                <c:pt idx="5">
                  <c:v>1598.9097892402337</c:v>
                </c:pt>
                <c:pt idx="6">
                  <c:v>1135.6986744914357</c:v>
                </c:pt>
                <c:pt idx="7">
                  <c:v>1107.4636519548915</c:v>
                </c:pt>
                <c:pt idx="8">
                  <c:v>1028.8506757569978</c:v>
                </c:pt>
                <c:pt idx="9">
                  <c:v>974.16497565639838</c:v>
                </c:pt>
                <c:pt idx="10">
                  <c:v>897.76107989362413</c:v>
                </c:pt>
                <c:pt idx="11">
                  <c:v>898.90133913325349</c:v>
                </c:pt>
                <c:pt idx="12">
                  <c:v>766.72912188370776</c:v>
                </c:pt>
                <c:pt idx="13">
                  <c:v>699.20327228763847</c:v>
                </c:pt>
                <c:pt idx="14">
                  <c:v>651.80747334577188</c:v>
                </c:pt>
                <c:pt idx="15">
                  <c:v>636.40640117352575</c:v>
                </c:pt>
                <c:pt idx="16">
                  <c:v>581.91979783599641</c:v>
                </c:pt>
                <c:pt idx="17">
                  <c:v>522.70771720689834</c:v>
                </c:pt>
                <c:pt idx="18">
                  <c:v>502.61127606225165</c:v>
                </c:pt>
                <c:pt idx="19">
                  <c:v>495.96345237787824</c:v>
                </c:pt>
                <c:pt idx="20">
                  <c:v>397.08729936016084</c:v>
                </c:pt>
                <c:pt idx="21">
                  <c:v>102.12733297689678</c:v>
                </c:pt>
                <c:pt idx="22">
                  <c:v>15.033135877421174</c:v>
                </c:pt>
                <c:pt idx="23">
                  <c:v>8.3564433578891446</c:v>
                </c:pt>
                <c:pt idx="24">
                  <c:v>3.8055784468656051</c:v>
                </c:pt>
                <c:pt idx="25">
                  <c:v>2.5859493082562675</c:v>
                </c:pt>
                <c:pt idx="26">
                  <c:v>1.7190399896920068</c:v>
                </c:pt>
                <c:pt idx="27">
                  <c:v>1.2007237715317063</c:v>
                </c:pt>
                <c:pt idx="28">
                  <c:v>0.78148149360176467</c:v>
                </c:pt>
                <c:pt idx="29">
                  <c:v>0.5197141425490287</c:v>
                </c:pt>
                <c:pt idx="30">
                  <c:v>0.35013377269484608</c:v>
                </c:pt>
                <c:pt idx="31">
                  <c:v>0.34583289708415843</c:v>
                </c:pt>
                <c:pt idx="32">
                  <c:v>0.32324148606056363</c:v>
                </c:pt>
                <c:pt idx="33">
                  <c:v>0.23291980278884258</c:v>
                </c:pt>
                <c:pt idx="34">
                  <c:v>0.18568903457357452</c:v>
                </c:pt>
                <c:pt idx="35">
                  <c:v>0.11663259976511531</c:v>
                </c:pt>
                <c:pt idx="36">
                  <c:v>8.6038201162834171E-2</c:v>
                </c:pt>
                <c:pt idx="37">
                  <c:v>8.5180211536214467E-2</c:v>
                </c:pt>
                <c:pt idx="38">
                  <c:v>6.5569918171970151E-2</c:v>
                </c:pt>
                <c:pt idx="39">
                  <c:v>6.6496903771467886E-2</c:v>
                </c:pt>
                <c:pt idx="40">
                  <c:v>7.3537214207825718E-2</c:v>
                </c:pt>
                <c:pt idx="41">
                  <c:v>6.3014956423984914E-2</c:v>
                </c:pt>
                <c:pt idx="42">
                  <c:v>6.3641248422909469E-2</c:v>
                </c:pt>
                <c:pt idx="43">
                  <c:v>6.166960932810945E-2</c:v>
                </c:pt>
                <c:pt idx="44">
                  <c:v>5.6623078061611799E-2</c:v>
                </c:pt>
                <c:pt idx="45">
                  <c:v>4.4534522212317212E-2</c:v>
                </c:pt>
                <c:pt idx="46">
                  <c:v>5.4672187101192614E-2</c:v>
                </c:pt>
                <c:pt idx="47">
                  <c:v>5.4498301867545139E-2</c:v>
                </c:pt>
                <c:pt idx="48">
                  <c:v>6.3676561383731053E-2</c:v>
                </c:pt>
                <c:pt idx="49">
                  <c:v>4.4109308689520663E-2</c:v>
                </c:pt>
                <c:pt idx="50">
                  <c:v>4.6786525639556507E-2</c:v>
                </c:pt>
                <c:pt idx="51" formatCode="&quot;$&quot;#,##0.000">
                  <c:v>1.5147113483073554E-2</c:v>
                </c:pt>
                <c:pt idx="52" formatCode="&quot;$&quot;#,##0.000">
                  <c:v>1.4E-2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961216"/>
        <c:axId val="49959296"/>
      </c:scatterChart>
      <c:valAx>
        <c:axId val="49955584"/>
        <c:scaling>
          <c:orientation val="minMax"/>
        </c:scaling>
        <c:delete val="0"/>
        <c:axPos val="b"/>
        <c:numFmt formatCode="yyyy;@" sourceLinked="0"/>
        <c:majorTickMark val="out"/>
        <c:minorTickMark val="none"/>
        <c:tickLblPos val="low"/>
        <c:txPr>
          <a:bodyPr/>
          <a:lstStyle/>
          <a:p>
            <a:pPr>
              <a:defRPr sz="1200"/>
            </a:pPr>
            <a:endParaRPr lang="en-US"/>
          </a:p>
        </c:txPr>
        <c:crossAx val="49957120"/>
        <c:crosses val="autoZero"/>
        <c:crossBetween val="midCat"/>
        <c:majorUnit val="770"/>
        <c:minorUnit val="365"/>
      </c:valAx>
      <c:valAx>
        <c:axId val="499571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 dirty="0" err="1" smtClean="0"/>
                  <a:t>Pubmed</a:t>
                </a:r>
                <a:r>
                  <a:rPr lang="en-US" sz="2400" dirty="0" smtClean="0"/>
                  <a:t> citations </a:t>
                </a:r>
                <a:r>
                  <a:rPr lang="en-US" sz="2400" dirty="0"/>
                  <a:t>per year [Title + Abstract]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9955584"/>
        <c:crosses val="autoZero"/>
        <c:crossBetween val="midCat"/>
      </c:valAx>
      <c:valAx>
        <c:axId val="49959296"/>
        <c:scaling>
          <c:logBase val="10"/>
          <c:orientation val="minMax"/>
          <c:max val="6000"/>
          <c:min val="1.0000000000000002E-3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Cost per Mbase</a:t>
                </a:r>
              </a:p>
            </c:rich>
          </c:tx>
          <c:layout/>
          <c:overlay val="0"/>
        </c:title>
        <c:numFmt formatCode="&quot;$&quot;#,##0.00" sourceLinked="1"/>
        <c:majorTickMark val="out"/>
        <c:minorTickMark val="none"/>
        <c:tickLblPos val="nextTo"/>
        <c:crossAx val="49961216"/>
        <c:crosses val="max"/>
        <c:crossBetween val="midCat"/>
      </c:valAx>
      <c:valAx>
        <c:axId val="49961216"/>
        <c:scaling>
          <c:orientation val="minMax"/>
        </c:scaling>
        <c:delete val="1"/>
        <c:axPos val="b"/>
        <c:numFmt formatCode="[$-409]mmm\-yy;@" sourceLinked="1"/>
        <c:majorTickMark val="out"/>
        <c:minorTickMark val="none"/>
        <c:tickLblPos val="nextTo"/>
        <c:crossAx val="499592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20054323137492427"/>
          <c:y val="0.44526339451770047"/>
          <c:w val="0.26598664950535028"/>
          <c:h val="0.20717974671896386"/>
        </c:manualLayout>
      </c:layout>
      <c:overlay val="0"/>
      <c:spPr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c:spPr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Sheet1!$E$9</c:f>
              <c:strCache>
                <c:ptCount val="1"/>
                <c:pt idx="0">
                  <c:v>H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5"/>
          </c:marker>
          <c:xVal>
            <c:numRef>
              <c:f>Sheet1!$A$10:$A$109</c:f>
              <c:numCache>
                <c:formatCode>General</c:formatCode>
                <c:ptCount val="1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</c:numCache>
            </c:numRef>
          </c:xVal>
          <c:yVal>
            <c:numRef>
              <c:f>Sheet1!$E$10:$E$109</c:f>
              <c:numCache>
                <c:formatCode>General</c:formatCode>
                <c:ptCount val="100"/>
                <c:pt idx="0">
                  <c:v>0</c:v>
                </c:pt>
                <c:pt idx="1">
                  <c:v>0.69314718055994551</c:v>
                </c:pt>
                <c:pt idx="2">
                  <c:v>1.09861228866811</c:v>
                </c:pt>
                <c:pt idx="3">
                  <c:v>1.3862943611198906</c:v>
                </c:pt>
                <c:pt idx="4">
                  <c:v>1.6094379124340998</c:v>
                </c:pt>
                <c:pt idx="5">
                  <c:v>1.7917594692280581</c:v>
                </c:pt>
                <c:pt idx="6">
                  <c:v>1.9459101490553141</c:v>
                </c:pt>
                <c:pt idx="7">
                  <c:v>2.0794415416798357</c:v>
                </c:pt>
                <c:pt idx="8">
                  <c:v>2.1972245773362284</c:v>
                </c:pt>
                <c:pt idx="9">
                  <c:v>2.3025850929940437</c:v>
                </c:pt>
                <c:pt idx="10">
                  <c:v>2.3978952727983711</c:v>
                </c:pt>
                <c:pt idx="11">
                  <c:v>2.4849066497880004</c:v>
                </c:pt>
                <c:pt idx="12">
                  <c:v>2.5649493574615412</c:v>
                </c:pt>
                <c:pt idx="13">
                  <c:v>2.6390573296152504</c:v>
                </c:pt>
                <c:pt idx="14">
                  <c:v>2.7080502011022189</c:v>
                </c:pt>
                <c:pt idx="15">
                  <c:v>2.7725887222397807</c:v>
                </c:pt>
                <c:pt idx="16">
                  <c:v>2.8332133440562162</c:v>
                </c:pt>
                <c:pt idx="17">
                  <c:v>2.8903717578961747</c:v>
                </c:pt>
                <c:pt idx="18">
                  <c:v>2.9444389791664407</c:v>
                </c:pt>
                <c:pt idx="19">
                  <c:v>2.9957322735539909</c:v>
                </c:pt>
                <c:pt idx="20">
                  <c:v>3.044522437723423</c:v>
                </c:pt>
                <c:pt idx="21">
                  <c:v>3.091042453358305</c:v>
                </c:pt>
                <c:pt idx="22">
                  <c:v>3.1354942159291497</c:v>
                </c:pt>
                <c:pt idx="23">
                  <c:v>3.1780538303479453</c:v>
                </c:pt>
                <c:pt idx="24">
                  <c:v>3.2188758248681903</c:v>
                </c:pt>
                <c:pt idx="25">
                  <c:v>3.2580965380214852</c:v>
                </c:pt>
                <c:pt idx="26">
                  <c:v>3.2958368660043291</c:v>
                </c:pt>
                <c:pt idx="27">
                  <c:v>3.3322045101751967</c:v>
                </c:pt>
                <c:pt idx="28">
                  <c:v>3.3672958299864741</c:v>
                </c:pt>
                <c:pt idx="29">
                  <c:v>3.4011973816621612</c:v>
                </c:pt>
                <c:pt idx="30">
                  <c:v>3.4339872044851472</c:v>
                </c:pt>
                <c:pt idx="31">
                  <c:v>3.4657359027997265</c:v>
                </c:pt>
                <c:pt idx="32">
                  <c:v>3.4965075614664802</c:v>
                </c:pt>
                <c:pt idx="33">
                  <c:v>3.5263605246161607</c:v>
                </c:pt>
                <c:pt idx="34">
                  <c:v>3.5553480614894135</c:v>
                </c:pt>
                <c:pt idx="35">
                  <c:v>3.5835189384561099</c:v>
                </c:pt>
                <c:pt idx="36">
                  <c:v>3.6109179126442243</c:v>
                </c:pt>
                <c:pt idx="37">
                  <c:v>3.6375861597263892</c:v>
                </c:pt>
                <c:pt idx="38">
                  <c:v>3.663561646129657</c:v>
                </c:pt>
                <c:pt idx="39">
                  <c:v>3.6888794541139371</c:v>
                </c:pt>
                <c:pt idx="40">
                  <c:v>3.7135720667043173</c:v>
                </c:pt>
                <c:pt idx="41">
                  <c:v>3.7376696182833684</c:v>
                </c:pt>
                <c:pt idx="42">
                  <c:v>3.7612001156935597</c:v>
                </c:pt>
                <c:pt idx="43">
                  <c:v>3.7841896339182597</c:v>
                </c:pt>
                <c:pt idx="44">
                  <c:v>3.8066624897703103</c:v>
                </c:pt>
                <c:pt idx="45">
                  <c:v>3.8286413964890937</c:v>
                </c:pt>
                <c:pt idx="46">
                  <c:v>3.8501476017100584</c:v>
                </c:pt>
                <c:pt idx="47">
                  <c:v>3.8712010109078907</c:v>
                </c:pt>
                <c:pt idx="48">
                  <c:v>3.8918202981106265</c:v>
                </c:pt>
                <c:pt idx="49">
                  <c:v>3.9120230054281362</c:v>
                </c:pt>
                <c:pt idx="50">
                  <c:v>3.9318256327243177</c:v>
                </c:pt>
                <c:pt idx="51">
                  <c:v>3.9512437185814271</c:v>
                </c:pt>
                <c:pt idx="52">
                  <c:v>3.9702919135521197</c:v>
                </c:pt>
                <c:pt idx="53">
                  <c:v>3.9889840465642812</c:v>
                </c:pt>
                <c:pt idx="54">
                  <c:v>4.0073331852324898</c:v>
                </c:pt>
                <c:pt idx="55">
                  <c:v>4.0253516907351496</c:v>
                </c:pt>
                <c:pt idx="56">
                  <c:v>4.0430512678345485</c:v>
                </c:pt>
                <c:pt idx="57">
                  <c:v>4.0604430105464155</c:v>
                </c:pt>
                <c:pt idx="58">
                  <c:v>4.0775374439057055</c:v>
                </c:pt>
                <c:pt idx="59">
                  <c:v>4.0943445622220835</c:v>
                </c:pt>
                <c:pt idx="60">
                  <c:v>4.1108738641733105</c:v>
                </c:pt>
                <c:pt idx="61">
                  <c:v>4.1271343850450659</c:v>
                </c:pt>
                <c:pt idx="62">
                  <c:v>4.1431347263915255</c:v>
                </c:pt>
                <c:pt idx="63">
                  <c:v>4.1588830833596724</c:v>
                </c:pt>
                <c:pt idx="64">
                  <c:v>4.1743872698956199</c:v>
                </c:pt>
                <c:pt idx="65">
                  <c:v>4.1896547420264252</c:v>
                </c:pt>
                <c:pt idx="66">
                  <c:v>4.2046926193909684</c:v>
                </c:pt>
                <c:pt idx="67">
                  <c:v>4.2195077051761114</c:v>
                </c:pt>
                <c:pt idx="68">
                  <c:v>4.2341065045972455</c:v>
                </c:pt>
                <c:pt idx="69">
                  <c:v>4.2484952420493585</c:v>
                </c:pt>
                <c:pt idx="70">
                  <c:v>4.2626798770413155</c:v>
                </c:pt>
                <c:pt idx="71">
                  <c:v>4.2766661190160775</c:v>
                </c:pt>
                <c:pt idx="72">
                  <c:v>4.290459441148391</c:v>
                </c:pt>
                <c:pt idx="73">
                  <c:v>4.3040650932041862</c:v>
                </c:pt>
                <c:pt idx="74">
                  <c:v>4.3174881135363075</c:v>
                </c:pt>
                <c:pt idx="75">
                  <c:v>4.3307333402863311</c:v>
                </c:pt>
                <c:pt idx="76">
                  <c:v>4.3438054218536903</c:v>
                </c:pt>
                <c:pt idx="77">
                  <c:v>4.3567088266895855</c:v>
                </c:pt>
                <c:pt idx="78">
                  <c:v>4.3694478524670215</c:v>
                </c:pt>
                <c:pt idx="79">
                  <c:v>4.3820266346738812</c:v>
                </c:pt>
                <c:pt idx="80">
                  <c:v>4.3944491546724382</c:v>
                </c:pt>
                <c:pt idx="81">
                  <c:v>4.4067192472642525</c:v>
                </c:pt>
                <c:pt idx="82">
                  <c:v>4.4188406077965965</c:v>
                </c:pt>
                <c:pt idx="83">
                  <c:v>4.4308167988433134</c:v>
                </c:pt>
                <c:pt idx="84">
                  <c:v>4.4426512564903167</c:v>
                </c:pt>
                <c:pt idx="85">
                  <c:v>4.4543472962535073</c:v>
                </c:pt>
                <c:pt idx="86">
                  <c:v>4.4659081186545837</c:v>
                </c:pt>
                <c:pt idx="87">
                  <c:v>4.4773368144782069</c:v>
                </c:pt>
                <c:pt idx="88">
                  <c:v>4.4886363697321414</c:v>
                </c:pt>
                <c:pt idx="89">
                  <c:v>4.4998096703302704</c:v>
                </c:pt>
                <c:pt idx="90">
                  <c:v>4.5108595065168355</c:v>
                </c:pt>
                <c:pt idx="91">
                  <c:v>4.5217885770490245</c:v>
                </c:pt>
                <c:pt idx="92">
                  <c:v>4.5325994931532803</c:v>
                </c:pt>
                <c:pt idx="93">
                  <c:v>4.5432947822700243</c:v>
                </c:pt>
                <c:pt idx="94">
                  <c:v>4.5538768916005408</c:v>
                </c:pt>
                <c:pt idx="95">
                  <c:v>4.5643481914678414</c:v>
                </c:pt>
                <c:pt idx="96">
                  <c:v>4.5747109785033775</c:v>
                </c:pt>
                <c:pt idx="97">
                  <c:v>4.5849674786705705</c:v>
                </c:pt>
                <c:pt idx="98">
                  <c:v>4.5951198501345845</c:v>
                </c:pt>
                <c:pt idx="99">
                  <c:v>4.6051701859880909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986560"/>
        <c:axId val="49996928"/>
      </c:scatterChart>
      <c:valAx>
        <c:axId val="49986560"/>
        <c:scaling>
          <c:orientation val="minMax"/>
          <c:max val="10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sz="2400"/>
                  <a:t>S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49996928"/>
        <c:crosses val="autoZero"/>
        <c:crossBetween val="midCat"/>
      </c:valAx>
      <c:valAx>
        <c:axId val="4999692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H'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4998656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1/D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1"/>
          <c:order val="0"/>
          <c:spPr>
            <a:ln w="28575">
              <a:noFill/>
            </a:ln>
          </c:spPr>
          <c:xVal>
            <c:numRef>
              <c:f>Sheet2!$AE$2:$AE$21</c:f>
              <c:numCache>
                <c:formatCode>General</c:formatCode>
                <c:ptCount val="20"/>
                <c:pt idx="0">
                  <c:v>0.05</c:v>
                </c:pt>
                <c:pt idx="1">
                  <c:v>0.1</c:v>
                </c:pt>
                <c:pt idx="2">
                  <c:v>0.15000000000000002</c:v>
                </c:pt>
                <c:pt idx="3">
                  <c:v>0.2</c:v>
                </c:pt>
                <c:pt idx="4">
                  <c:v>0.25</c:v>
                </c:pt>
                <c:pt idx="5">
                  <c:v>0.3</c:v>
                </c:pt>
                <c:pt idx="6">
                  <c:v>0.35</c:v>
                </c:pt>
                <c:pt idx="7">
                  <c:v>0.39999999999999997</c:v>
                </c:pt>
                <c:pt idx="8">
                  <c:v>0.44999999999999996</c:v>
                </c:pt>
                <c:pt idx="9">
                  <c:v>0.49999999999999994</c:v>
                </c:pt>
                <c:pt idx="10">
                  <c:v>0.54999999999999993</c:v>
                </c:pt>
                <c:pt idx="11">
                  <c:v>0.6</c:v>
                </c:pt>
                <c:pt idx="12">
                  <c:v>0.65</c:v>
                </c:pt>
                <c:pt idx="13">
                  <c:v>0.70000000000000007</c:v>
                </c:pt>
                <c:pt idx="14">
                  <c:v>0.75000000000000011</c:v>
                </c:pt>
                <c:pt idx="15">
                  <c:v>0.80000000000000016</c:v>
                </c:pt>
                <c:pt idx="16">
                  <c:v>0.8500000000000002</c:v>
                </c:pt>
                <c:pt idx="17">
                  <c:v>0.90000000000000024</c:v>
                </c:pt>
                <c:pt idx="18">
                  <c:v>0.95000000000000029</c:v>
                </c:pt>
                <c:pt idx="19">
                  <c:v>1.0000000000000002</c:v>
                </c:pt>
              </c:numCache>
            </c:numRef>
          </c:xVal>
          <c:yVal>
            <c:numRef>
              <c:f>Sheet2!$AG$2:$AG$21</c:f>
              <c:numCache>
                <c:formatCode>General</c:formatCode>
                <c:ptCount val="20"/>
                <c:pt idx="0">
                  <c:v>19.999999999999996</c:v>
                </c:pt>
                <c:pt idx="1">
                  <c:v>18.181818181818176</c:v>
                </c:pt>
                <c:pt idx="2">
                  <c:v>15.384615384615383</c:v>
                </c:pt>
                <c:pt idx="3">
                  <c:v>12.499999999999998</c:v>
                </c:pt>
                <c:pt idx="4">
                  <c:v>10</c:v>
                </c:pt>
                <c:pt idx="5">
                  <c:v>8</c:v>
                </c:pt>
                <c:pt idx="6">
                  <c:v>6.4516129032258069</c:v>
                </c:pt>
                <c:pt idx="7">
                  <c:v>5.2631578947368416</c:v>
                </c:pt>
                <c:pt idx="8">
                  <c:v>4.3478260869565215</c:v>
                </c:pt>
                <c:pt idx="9">
                  <c:v>3.6363636363636362</c:v>
                </c:pt>
                <c:pt idx="10">
                  <c:v>3.0769230769230762</c:v>
                </c:pt>
                <c:pt idx="11">
                  <c:v>2.6315789473684212</c:v>
                </c:pt>
                <c:pt idx="12">
                  <c:v>2.2727272727272725</c:v>
                </c:pt>
                <c:pt idx="13">
                  <c:v>1.9801980198019806</c:v>
                </c:pt>
                <c:pt idx="14">
                  <c:v>1.7391304347826089</c:v>
                </c:pt>
                <c:pt idx="15">
                  <c:v>1.5384615384615381</c:v>
                </c:pt>
                <c:pt idx="16">
                  <c:v>1.3698630136986303</c:v>
                </c:pt>
                <c:pt idx="17">
                  <c:v>1.2269938650306749</c:v>
                </c:pt>
                <c:pt idx="18">
                  <c:v>1.1049723756906078</c:v>
                </c:pt>
                <c:pt idx="19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01568"/>
        <c:axId val="50315648"/>
      </c:scatterChart>
      <c:valAx>
        <c:axId val="50301568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crossAx val="50315648"/>
        <c:crosses val="autoZero"/>
        <c:crossBetween val="midCat"/>
      </c:valAx>
      <c:valAx>
        <c:axId val="5031564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1/D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5030156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505172147599197"/>
          <c:y val="4.0009079946087822E-2"/>
          <c:w val="0.716712984406361"/>
          <c:h val="0.80488784847840122"/>
        </c:manualLayout>
      </c:layout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Sample1</c:v>
                </c:pt>
              </c:strCache>
            </c:strRef>
          </c:tx>
          <c:cat>
            <c:strRef>
              <c:f>Sheet1!$A$3:$A$17</c:f>
              <c:strCache>
                <c:ptCount val="15"/>
                <c:pt idx="0">
                  <c:v>Sp1</c:v>
                </c:pt>
                <c:pt idx="1">
                  <c:v>Sp2</c:v>
                </c:pt>
                <c:pt idx="2">
                  <c:v>Sp3</c:v>
                </c:pt>
                <c:pt idx="3">
                  <c:v>Sp4</c:v>
                </c:pt>
                <c:pt idx="4">
                  <c:v>Sp5</c:v>
                </c:pt>
                <c:pt idx="5">
                  <c:v>Sp6</c:v>
                </c:pt>
                <c:pt idx="6">
                  <c:v>Sp7</c:v>
                </c:pt>
                <c:pt idx="7">
                  <c:v>Sp8</c:v>
                </c:pt>
                <c:pt idx="8">
                  <c:v>Sp9</c:v>
                </c:pt>
                <c:pt idx="9">
                  <c:v>Sp10</c:v>
                </c:pt>
                <c:pt idx="10">
                  <c:v>Sp11</c:v>
                </c:pt>
                <c:pt idx="11">
                  <c:v>Sp12</c:v>
                </c:pt>
                <c:pt idx="12">
                  <c:v>Sp13</c:v>
                </c:pt>
                <c:pt idx="13">
                  <c:v>Sp14</c:v>
                </c:pt>
                <c:pt idx="14">
                  <c:v>Sp15</c:v>
                </c:pt>
              </c:strCache>
            </c:strRef>
          </c:cat>
          <c:val>
            <c:numRef>
              <c:f>Sheet1!$B$3:$B$17</c:f>
              <c:numCache>
                <c:formatCode>General</c:formatCode>
                <c:ptCount val="15"/>
                <c:pt idx="0">
                  <c:v>20</c:v>
                </c:pt>
                <c:pt idx="1">
                  <c:v>8</c:v>
                </c:pt>
                <c:pt idx="2">
                  <c:v>5</c:v>
                </c:pt>
                <c:pt idx="3">
                  <c:v>4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Sample3</c:v>
                </c:pt>
              </c:strCache>
            </c:strRef>
          </c:tx>
          <c:spPr>
            <a:ln w="25400" cap="flat" cmpd="sng" algn="ctr">
              <a:solidFill>
                <a:schemeClr val="dk1"/>
              </a:solidFill>
              <a:prstDash val="solid"/>
            </a:ln>
            <a:effectLst/>
          </c:spPr>
          <c:marker>
            <c:spPr>
              <a:solidFill>
                <a:schemeClr val="lt1"/>
              </a:solidFill>
              <a:ln w="25400" cap="flat" cmpd="sng" algn="ctr">
                <a:solidFill>
                  <a:schemeClr val="dk1"/>
                </a:solidFill>
                <a:prstDash val="solid"/>
              </a:ln>
              <a:effectLst/>
            </c:spPr>
          </c:marker>
          <c:cat>
            <c:strRef>
              <c:f>Sheet1!$A$3:$A$17</c:f>
              <c:strCache>
                <c:ptCount val="15"/>
                <c:pt idx="0">
                  <c:v>Sp1</c:v>
                </c:pt>
                <c:pt idx="1">
                  <c:v>Sp2</c:v>
                </c:pt>
                <c:pt idx="2">
                  <c:v>Sp3</c:v>
                </c:pt>
                <c:pt idx="3">
                  <c:v>Sp4</c:v>
                </c:pt>
                <c:pt idx="4">
                  <c:v>Sp5</c:v>
                </c:pt>
                <c:pt idx="5">
                  <c:v>Sp6</c:v>
                </c:pt>
                <c:pt idx="6">
                  <c:v>Sp7</c:v>
                </c:pt>
                <c:pt idx="7">
                  <c:v>Sp8</c:v>
                </c:pt>
                <c:pt idx="8">
                  <c:v>Sp9</c:v>
                </c:pt>
                <c:pt idx="9">
                  <c:v>Sp10</c:v>
                </c:pt>
                <c:pt idx="10">
                  <c:v>Sp11</c:v>
                </c:pt>
                <c:pt idx="11">
                  <c:v>Sp12</c:v>
                </c:pt>
                <c:pt idx="12">
                  <c:v>Sp13</c:v>
                </c:pt>
                <c:pt idx="13">
                  <c:v>Sp14</c:v>
                </c:pt>
                <c:pt idx="14">
                  <c:v>Sp15</c:v>
                </c:pt>
              </c:strCache>
            </c:strRef>
          </c:cat>
          <c:val>
            <c:numRef>
              <c:f>Sheet1!$C$3:$C$17</c:f>
              <c:numCache>
                <c:formatCode>General</c:formatCode>
                <c:ptCount val="15"/>
                <c:pt idx="0">
                  <c:v>22</c:v>
                </c:pt>
                <c:pt idx="1">
                  <c:v>18</c:v>
                </c:pt>
                <c:pt idx="2">
                  <c:v>17</c:v>
                </c:pt>
                <c:pt idx="3">
                  <c:v>14</c:v>
                </c:pt>
                <c:pt idx="4">
                  <c:v>12</c:v>
                </c:pt>
                <c:pt idx="5">
                  <c:v>10</c:v>
                </c:pt>
                <c:pt idx="6">
                  <c:v>8</c:v>
                </c:pt>
                <c:pt idx="7">
                  <c:v>8</c:v>
                </c:pt>
                <c:pt idx="8">
                  <c:v>6</c:v>
                </c:pt>
                <c:pt idx="9">
                  <c:v>3</c:v>
                </c:pt>
                <c:pt idx="10">
                  <c:v>2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842304"/>
        <c:axId val="55844224"/>
      </c:lineChart>
      <c:catAx>
        <c:axId val="55842304"/>
        <c:scaling>
          <c:orientation val="minMax"/>
        </c:scaling>
        <c:delete val="0"/>
        <c:axPos val="b"/>
        <c:majorTickMark val="out"/>
        <c:minorTickMark val="none"/>
        <c:tickLblPos val="nextTo"/>
        <c:crossAx val="55844224"/>
        <c:crosses val="autoZero"/>
        <c:auto val="1"/>
        <c:lblAlgn val="ctr"/>
        <c:lblOffset val="100"/>
        <c:noMultiLvlLbl val="0"/>
      </c:catAx>
      <c:valAx>
        <c:axId val="55844224"/>
        <c:scaling>
          <c:orientation val="minMax"/>
          <c:max val="25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Abundancia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in"/>
        <c:tickLblPos val="nextTo"/>
        <c:crossAx val="55842304"/>
        <c:crosses val="autoZero"/>
        <c:crossBetween val="between"/>
        <c:majorUnit val="5"/>
        <c:minorUnit val="1"/>
      </c:valAx>
    </c:plotArea>
    <c:legend>
      <c:legendPos val="r"/>
      <c:layout>
        <c:manualLayout>
          <c:xMode val="edge"/>
          <c:yMode val="edge"/>
          <c:x val="0.46623655913978496"/>
          <c:y val="9.1988984331503987E-2"/>
          <c:w val="0.40726122707147377"/>
          <c:h val="0.3020444603515479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A6AB36-CE14-46FD-99A4-A453504D8C38}" type="doc">
      <dgm:prSet loTypeId="urn:microsoft.com/office/officeart/2005/8/layout/venn1" loCatId="relationship" qsTypeId="urn:microsoft.com/office/officeart/2005/8/quickstyle/simple1" qsCatId="simple" csTypeId="urn:microsoft.com/office/officeart/2005/8/colors/colorful2" csCatId="colorful" phldr="1"/>
      <dgm:spPr/>
    </dgm:pt>
    <dgm:pt modelId="{582006F9-D278-49C7-8C2A-30ACCC8938D1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F6FC6">
            <a:alpha val="50196"/>
          </a:srgbClr>
        </a:solidFill>
      </dgm:spPr>
      <dgm:t>
        <a:bodyPr/>
        <a:lstStyle/>
        <a:p>
          <a:endParaRPr lang="en-US" dirty="0"/>
        </a:p>
      </dgm:t>
    </dgm:pt>
    <dgm:pt modelId="{3E322E7E-369D-439A-8FC8-B799BDA85632}" type="parTrans" cxnId="{69CC3017-9AF7-4CCF-A5C0-05055AC369DB}">
      <dgm:prSet/>
      <dgm:spPr/>
      <dgm:t>
        <a:bodyPr/>
        <a:lstStyle/>
        <a:p>
          <a:endParaRPr lang="en-US"/>
        </a:p>
      </dgm:t>
    </dgm:pt>
    <dgm:pt modelId="{F24D3651-0144-40AF-899E-B9757FC5654F}" type="sibTrans" cxnId="{69CC3017-9AF7-4CCF-A5C0-05055AC369DB}">
      <dgm:prSet/>
      <dgm:spPr/>
      <dgm:t>
        <a:bodyPr/>
        <a:lstStyle/>
        <a:p>
          <a:endParaRPr lang="en-US"/>
        </a:p>
      </dgm:t>
    </dgm:pt>
    <dgm:pt modelId="{06A4CF42-E218-404E-AB9A-CCE2645299A2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F49100">
            <a:alpha val="50196"/>
          </a:srgbClr>
        </a:solidFill>
      </dgm:spPr>
      <dgm:t>
        <a:bodyPr/>
        <a:lstStyle/>
        <a:p>
          <a:endParaRPr lang="en-US" dirty="0"/>
        </a:p>
      </dgm:t>
    </dgm:pt>
    <dgm:pt modelId="{37663211-C668-4A2E-A4C6-38E8C380AB2D}" type="parTrans" cxnId="{019641D8-E386-41D5-8688-E2CE999D4D27}">
      <dgm:prSet/>
      <dgm:spPr/>
      <dgm:t>
        <a:bodyPr/>
        <a:lstStyle/>
        <a:p>
          <a:endParaRPr lang="en-US"/>
        </a:p>
      </dgm:t>
    </dgm:pt>
    <dgm:pt modelId="{F6AB3585-D53B-40AD-B86F-178634883805}" type="sibTrans" cxnId="{019641D8-E386-41D5-8688-E2CE999D4D27}">
      <dgm:prSet/>
      <dgm:spPr/>
      <dgm:t>
        <a:bodyPr/>
        <a:lstStyle/>
        <a:p>
          <a:endParaRPr lang="en-US"/>
        </a:p>
      </dgm:t>
    </dgm:pt>
    <dgm:pt modelId="{BE4E4EFD-E52D-4E97-B16D-B885410D5552}" type="pres">
      <dgm:prSet presAssocID="{6EA6AB36-CE14-46FD-99A4-A453504D8C38}" presName="compositeShape" presStyleCnt="0">
        <dgm:presLayoutVars>
          <dgm:chMax val="7"/>
          <dgm:dir/>
          <dgm:resizeHandles val="exact"/>
        </dgm:presLayoutVars>
      </dgm:prSet>
      <dgm:spPr/>
    </dgm:pt>
    <dgm:pt modelId="{ED1A0317-0530-4820-B150-529A53952657}" type="pres">
      <dgm:prSet presAssocID="{582006F9-D278-49C7-8C2A-30ACCC8938D1}" presName="circ1" presStyleLbl="vennNode1" presStyleIdx="0" presStyleCnt="2"/>
      <dgm:spPr/>
      <dgm:t>
        <a:bodyPr/>
        <a:lstStyle/>
        <a:p>
          <a:endParaRPr lang="en-US"/>
        </a:p>
      </dgm:t>
    </dgm:pt>
    <dgm:pt modelId="{C725E29A-E96E-4166-9AE8-4A2C3A626ADB}" type="pres">
      <dgm:prSet presAssocID="{582006F9-D278-49C7-8C2A-30ACCC8938D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698E21-A106-4B19-9723-467AED0C6F77}" type="pres">
      <dgm:prSet presAssocID="{06A4CF42-E218-404E-AB9A-CCE2645299A2}" presName="circ2" presStyleLbl="vennNode1" presStyleIdx="1" presStyleCnt="2" custLinFactNeighborX="-3"/>
      <dgm:spPr/>
      <dgm:t>
        <a:bodyPr/>
        <a:lstStyle/>
        <a:p>
          <a:endParaRPr lang="en-US"/>
        </a:p>
      </dgm:t>
    </dgm:pt>
    <dgm:pt modelId="{AEDE7226-27FF-41A1-8431-9BE9CFF4BF1D}" type="pres">
      <dgm:prSet presAssocID="{06A4CF42-E218-404E-AB9A-CCE2645299A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19968E-DF22-4A21-865A-DE9FFE63E535}" type="presOf" srcId="{6EA6AB36-CE14-46FD-99A4-A453504D8C38}" destId="{BE4E4EFD-E52D-4E97-B16D-B885410D5552}" srcOrd="0" destOrd="0" presId="urn:microsoft.com/office/officeart/2005/8/layout/venn1"/>
    <dgm:cxn modelId="{019641D8-E386-41D5-8688-E2CE999D4D27}" srcId="{6EA6AB36-CE14-46FD-99A4-A453504D8C38}" destId="{06A4CF42-E218-404E-AB9A-CCE2645299A2}" srcOrd="1" destOrd="0" parTransId="{37663211-C668-4A2E-A4C6-38E8C380AB2D}" sibTransId="{F6AB3585-D53B-40AD-B86F-178634883805}"/>
    <dgm:cxn modelId="{0501FDC1-C870-4B2A-ABF0-4040AA136D40}" type="presOf" srcId="{06A4CF42-E218-404E-AB9A-CCE2645299A2}" destId="{AEDE7226-27FF-41A1-8431-9BE9CFF4BF1D}" srcOrd="1" destOrd="0" presId="urn:microsoft.com/office/officeart/2005/8/layout/venn1"/>
    <dgm:cxn modelId="{D24FD255-F261-46A1-8773-65C8AF9F86C6}" type="presOf" srcId="{582006F9-D278-49C7-8C2A-30ACCC8938D1}" destId="{C725E29A-E96E-4166-9AE8-4A2C3A626ADB}" srcOrd="1" destOrd="0" presId="urn:microsoft.com/office/officeart/2005/8/layout/venn1"/>
    <dgm:cxn modelId="{5EA3EDB6-36C9-4BD3-ADC0-DFD571874126}" type="presOf" srcId="{582006F9-D278-49C7-8C2A-30ACCC8938D1}" destId="{ED1A0317-0530-4820-B150-529A53952657}" srcOrd="0" destOrd="0" presId="urn:microsoft.com/office/officeart/2005/8/layout/venn1"/>
    <dgm:cxn modelId="{69CC3017-9AF7-4CCF-A5C0-05055AC369DB}" srcId="{6EA6AB36-CE14-46FD-99A4-A453504D8C38}" destId="{582006F9-D278-49C7-8C2A-30ACCC8938D1}" srcOrd="0" destOrd="0" parTransId="{3E322E7E-369D-439A-8FC8-B799BDA85632}" sibTransId="{F24D3651-0144-40AF-899E-B9757FC5654F}"/>
    <dgm:cxn modelId="{0F4A3FBD-117B-4ECC-92DB-C63C4823D039}" type="presOf" srcId="{06A4CF42-E218-404E-AB9A-CCE2645299A2}" destId="{86698E21-A106-4B19-9723-467AED0C6F77}" srcOrd="0" destOrd="0" presId="urn:microsoft.com/office/officeart/2005/8/layout/venn1"/>
    <dgm:cxn modelId="{0091C4F2-5795-4664-AC8A-A1358A591088}" type="presParOf" srcId="{BE4E4EFD-E52D-4E97-B16D-B885410D5552}" destId="{ED1A0317-0530-4820-B150-529A53952657}" srcOrd="0" destOrd="0" presId="urn:microsoft.com/office/officeart/2005/8/layout/venn1"/>
    <dgm:cxn modelId="{B4E3D446-850D-48D4-ACBB-384595DCAE02}" type="presParOf" srcId="{BE4E4EFD-E52D-4E97-B16D-B885410D5552}" destId="{C725E29A-E96E-4166-9AE8-4A2C3A626ADB}" srcOrd="1" destOrd="0" presId="urn:microsoft.com/office/officeart/2005/8/layout/venn1"/>
    <dgm:cxn modelId="{A84D7571-D222-4D63-BDC8-029256B196F6}" type="presParOf" srcId="{BE4E4EFD-E52D-4E97-B16D-B885410D5552}" destId="{86698E21-A106-4B19-9723-467AED0C6F77}" srcOrd="2" destOrd="0" presId="urn:microsoft.com/office/officeart/2005/8/layout/venn1"/>
    <dgm:cxn modelId="{ADC62B95-6836-4BBF-BD5B-C15FA55E787B}" type="presParOf" srcId="{BE4E4EFD-E52D-4E97-B16D-B885410D5552}" destId="{AEDE7226-27FF-41A1-8431-9BE9CFF4BF1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A0317-0530-4820-B150-529A53952657}">
      <dsp:nvSpPr>
        <dsp:cNvPr id="0" name=""/>
        <dsp:cNvSpPr/>
      </dsp:nvSpPr>
      <dsp:spPr>
        <a:xfrm>
          <a:off x="79759" y="1454693"/>
          <a:ext cx="1967412" cy="1967412"/>
        </a:xfrm>
        <a:prstGeom prst="ellipse">
          <a:avLst/>
        </a:prstGeom>
        <a:solidFill>
          <a:srgbClr val="0F6FC6">
            <a:alpha val="50196"/>
          </a:srgbClr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354488" y="1686693"/>
        <a:ext cx="1134364" cy="1503412"/>
      </dsp:txXfrm>
    </dsp:sp>
    <dsp:sp modelId="{86698E21-A106-4B19-9723-467AED0C6F77}">
      <dsp:nvSpPr>
        <dsp:cNvPr id="0" name=""/>
        <dsp:cNvSpPr/>
      </dsp:nvSpPr>
      <dsp:spPr>
        <a:xfrm>
          <a:off x="1497656" y="1454693"/>
          <a:ext cx="1967412" cy="1967412"/>
        </a:xfrm>
        <a:prstGeom prst="ellipse">
          <a:avLst/>
        </a:prstGeom>
        <a:solidFill>
          <a:srgbClr val="F49100">
            <a:alpha val="50196"/>
          </a:srgbClr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055976" y="1686693"/>
        <a:ext cx="1134364" cy="1503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64A0F-39A5-4AD4-AFFF-35407015BDC3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8D223-F047-4A0C-B760-7561FFEF7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51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this a alpha or beta diversity analysis?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8D223-F047-4A0C-B760-7561FFEF7E4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51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</a:t>
            </a:r>
            <a:r>
              <a:rPr lang="en-US" baseline="0" dirty="0" smtClean="0"/>
              <a:t> this a alpha or beta diversity analysis?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8D223-F047-4A0C-B760-7561FFEF7E4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01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</a:t>
            </a:r>
            <a:r>
              <a:rPr lang="en-US" baseline="0" dirty="0" smtClean="0"/>
              <a:t> this a alpha or beta diversity analysis?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8D223-F047-4A0C-B760-7561FFEF7E4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92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57797"/>
            <a:ext cx="9144000" cy="6879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359962" y="0"/>
            <a:ext cx="9884962" cy="6705601"/>
            <a:chOff x="-382404" y="0"/>
            <a:chExt cx="9932332" cy="6858000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  <a:grpFill/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  <a:grpFill/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  <a:grpFill/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09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7" y="2708476"/>
            <a:ext cx="3313355" cy="17021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7" y="4421082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6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6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80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bars,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5200" cy="914400"/>
          </a:xfrm>
        </p:spPr>
        <p:txBody>
          <a:bodyPr anchor="ctr">
            <a:normAutofit/>
          </a:bodyPr>
          <a:lstStyle>
            <a:lvl1pPr>
              <a:defRPr sz="2800">
                <a:latin typeface="Helvetica Neue" panose="02000503000000020004" pitchFamily="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917562" y="1295400"/>
            <a:ext cx="3544710" cy="4876800"/>
          </a:xfrm>
        </p:spPr>
        <p:txBody>
          <a:bodyPr/>
          <a:lstStyle>
            <a:lvl1pPr>
              <a:defRPr>
                <a:latin typeface="Helvetica Neue" panose="02000503000000020004" pitchFamily="2"/>
              </a:defRPr>
            </a:lvl1pPr>
            <a:lvl2pPr>
              <a:defRPr>
                <a:latin typeface="Helvetica Neue" panose="02000503000000020004" pitchFamily="2"/>
              </a:defRPr>
            </a:lvl2pPr>
            <a:lvl3pPr>
              <a:defRPr>
                <a:latin typeface="Helvetica Neue" panose="02000503000000020004" pitchFamily="2"/>
              </a:defRPr>
            </a:lvl3pPr>
            <a:lvl4pPr>
              <a:defRPr>
                <a:latin typeface="Helvetica Neue" panose="02000503000000020004" pitchFamily="2"/>
              </a:defRPr>
            </a:lvl4pPr>
            <a:lvl5pPr>
              <a:defRPr>
                <a:latin typeface="Helvetica Neue" panose="02000503000000020004" pitchFamily="2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8200" y="1295400"/>
            <a:ext cx="3581400" cy="4876800"/>
          </a:xfrm>
        </p:spPr>
        <p:txBody>
          <a:bodyPr/>
          <a:lstStyle>
            <a:lvl1pPr>
              <a:defRPr>
                <a:latin typeface="Helvetica Neue" panose="02000503000000020004" pitchFamily="2"/>
              </a:defRPr>
            </a:lvl1pPr>
            <a:lvl2pPr>
              <a:defRPr>
                <a:latin typeface="Helvetica Neue" panose="02000503000000020004" pitchFamily="2"/>
              </a:defRPr>
            </a:lvl2pPr>
            <a:lvl3pPr>
              <a:defRPr>
                <a:latin typeface="Helvetica Neue" panose="02000503000000020004" pitchFamily="2"/>
              </a:defRPr>
            </a:lvl3pPr>
            <a:lvl4pPr>
              <a:defRPr>
                <a:latin typeface="Helvetica Neue" panose="02000503000000020004" pitchFamily="2"/>
              </a:defRPr>
            </a:lvl4pPr>
            <a:lvl5pPr>
              <a:defRPr>
                <a:latin typeface="Helvetica Neue" panose="02000503000000020004" pitchFamily="2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77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bars,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5200" cy="914400"/>
          </a:xfrm>
        </p:spPr>
        <p:txBody>
          <a:bodyPr anchor="ctr">
            <a:normAutofit/>
          </a:bodyPr>
          <a:lstStyle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00503000000020004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0"/>
            <a:ext cx="7315200" cy="4537233"/>
          </a:xfrm>
        </p:spPr>
        <p:txBody>
          <a:bodyPr>
            <a:normAutofit/>
          </a:bodyPr>
          <a:lstStyle>
            <a:lvl1pPr>
              <a:defRPr sz="2500">
                <a:latin typeface="Helvetica Neue" panose="02000503000000020004" pitchFamily="2"/>
              </a:defRPr>
            </a:lvl1pPr>
            <a:lvl2pPr>
              <a:defRPr sz="2200">
                <a:latin typeface="Helvetica Neue" panose="02000503000000020004" pitchFamily="2"/>
              </a:defRPr>
            </a:lvl2pPr>
            <a:lvl3pPr>
              <a:defRPr sz="1800">
                <a:latin typeface="Helvetica Neue" panose="02000503000000020004" pitchFamily="2"/>
              </a:defRPr>
            </a:lvl3pPr>
            <a:lvl4pPr>
              <a:defRPr sz="1600">
                <a:latin typeface="Helvetica Neue" panose="02000503000000020004" pitchFamily="2"/>
              </a:defRPr>
            </a:lvl4pPr>
            <a:lvl5pPr>
              <a:defRPr sz="1600">
                <a:latin typeface="Helvetica Neue" panose="02000503000000020004" pitchFamily="2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s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5200" cy="914400"/>
          </a:xfrm>
        </p:spPr>
        <p:txBody>
          <a:bodyPr anchor="ctr">
            <a:normAutofit/>
          </a:bodyPr>
          <a:lstStyle>
            <a:lvl1pPr>
              <a:defRPr sz="2800">
                <a:latin typeface="Helvetica Neue" panose="02000503000000020004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088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83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ottom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477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>
              <a:latin typeface="Helvetica Neue" panose="02000503000000020004" pitchFamily="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61"/>
            <a:ext cx="7315200" cy="913439"/>
          </a:xfrm>
          <a:prstGeom prst="rect">
            <a:avLst/>
          </a:prstGeom>
        </p:spPr>
        <p:txBody>
          <a:bodyPr vert="horz" lIns="82945" tIns="41473" rIns="82945" bIns="4147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00008"/>
            <a:ext cx="7315200" cy="4526395"/>
          </a:xfrm>
          <a:prstGeom prst="rect">
            <a:avLst/>
          </a:prstGeom>
        </p:spPr>
        <p:txBody>
          <a:bodyPr vert="horz" lIns="82945" tIns="41473" rIns="82945" bIns="4147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477001"/>
            <a:ext cx="9144000" cy="381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>
              <a:latin typeface="Helvetica Neue" panose="02000503000000020004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412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</p:sldLayoutIdLst>
  <p:timing>
    <p:tnLst>
      <p:par>
        <p:cTn id="1" dur="indefinite" restart="never" nodeType="tmRoot"/>
      </p:par>
    </p:tnLst>
  </p:timing>
  <p:txStyles>
    <p:titleStyle>
      <a:lvl1pPr algn="ctr" defTabSz="829452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Helvetica Neue" panose="02000503000000020004" pitchFamily="2"/>
          <a:ea typeface="+mj-ea"/>
          <a:cs typeface="+mj-cs"/>
        </a:defRPr>
      </a:lvl1pPr>
    </p:titleStyle>
    <p:bodyStyle>
      <a:lvl1pPr marL="311045" indent="-311045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1pPr>
      <a:lvl2pPr marL="673930" indent="-259204" algn="l" defTabSz="829452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2pPr>
      <a:lvl3pPr marL="1036815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3pPr>
      <a:lvl4pPr marL="1451541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4pPr>
      <a:lvl5pPr marL="1866268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5pPr>
      <a:lvl6pPr marL="2280994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Microbial Community analysis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AU" dirty="0" smtClean="0"/>
              <a:t>Erick Cardenas Poire</a:t>
            </a:r>
          </a:p>
          <a:p>
            <a:pPr algn="ctr"/>
            <a:r>
              <a:rPr lang="en-AU" dirty="0" smtClean="0"/>
              <a:t>University of British Columbia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854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Diversity, definitions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9355" indent="0">
              <a:buNone/>
              <a:tabLst>
                <a:tab pos="1017588" algn="l"/>
                <a:tab pos="1017588" algn="l"/>
                <a:tab pos="1017588" algn="l"/>
              </a:tabLst>
            </a:pPr>
            <a:r>
              <a:rPr lang="en-AU" sz="3000" dirty="0" err="1" smtClean="0"/>
              <a:t>Magurran</a:t>
            </a:r>
            <a:r>
              <a:rPr lang="en-AU" sz="3000" dirty="0" smtClean="0"/>
              <a:t>:</a:t>
            </a:r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endParaRPr lang="en-AU" sz="2400" dirty="0" smtClean="0"/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2800" dirty="0" smtClean="0"/>
              <a:t>The variety and abundance of species in a defined study unit.</a:t>
            </a:r>
            <a:endParaRPr lang="en-AU" sz="2800" i="1" dirty="0" smtClean="0"/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endParaRPr lang="en-AU" sz="2400" dirty="0" smtClean="0"/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3000" dirty="0" smtClean="0"/>
              <a:t>Alpha diversity</a:t>
            </a:r>
            <a:r>
              <a:rPr lang="en-AU" sz="3000" dirty="0" smtClean="0">
                <a:cs typeface="Times" pitchFamily="1" charset="0"/>
                <a:sym typeface="Times" pitchFamily="1" charset="0"/>
              </a:rPr>
              <a:t>: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2600" dirty="0" smtClean="0">
                <a:cs typeface="Times" pitchFamily="1" charset="0"/>
                <a:sym typeface="Times" pitchFamily="1" charset="0"/>
              </a:rPr>
              <a:t>Diversity in a spatial unit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2600" dirty="0" smtClean="0">
                <a:cs typeface="Times" pitchFamily="1" charset="0"/>
                <a:sym typeface="Times" pitchFamily="1" charset="0"/>
              </a:rPr>
              <a:t>Within community</a:t>
            </a:r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endParaRPr lang="en-AU" sz="2400" dirty="0" smtClean="0"/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3000" dirty="0" smtClean="0"/>
              <a:t>Beta diversity 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2600" dirty="0" smtClean="0"/>
              <a:t>A measurement of how two or more spatial united differ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2600" dirty="0" smtClean="0"/>
              <a:t>Among communities</a:t>
            </a:r>
          </a:p>
        </p:txBody>
      </p:sp>
    </p:spTree>
    <p:extLst>
      <p:ext uri="{BB962C8B-B14F-4D97-AF65-F5344CB8AC3E}">
        <p14:creationId xmlns:p14="http://schemas.microsoft.com/office/powerpoint/2010/main" val="326373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 smtClean="0"/>
              <a:t>Alpha diversity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295400"/>
            <a:ext cx="7162800" cy="1295400"/>
          </a:xfrm>
        </p:spPr>
        <p:txBody>
          <a:bodyPr>
            <a:normAutofit/>
          </a:bodyPr>
          <a:lstStyle/>
          <a:p>
            <a:r>
              <a:rPr lang="en-AU" sz="2000" dirty="0" smtClean="0"/>
              <a:t>Richness (S): How many different species exist</a:t>
            </a:r>
          </a:p>
          <a:p>
            <a:r>
              <a:rPr lang="en-AU" sz="2000" dirty="0" smtClean="0"/>
              <a:t>Evenness: Species distribution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19400" y="4800600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 smtClean="0"/>
              <a:t>Richness</a:t>
            </a:r>
          </a:p>
          <a:p>
            <a:pPr algn="ctr"/>
            <a:r>
              <a:rPr lang="en-AU" sz="3200" dirty="0" smtClean="0"/>
              <a:t>Evenness</a:t>
            </a:r>
            <a:endParaRPr lang="en-AU" sz="32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1981200" y="2971800"/>
            <a:ext cx="4985079" cy="1500169"/>
            <a:chOff x="1524000" y="2667000"/>
            <a:chExt cx="5715000" cy="2057400"/>
          </a:xfrm>
        </p:grpSpPr>
        <p:sp>
          <p:nvSpPr>
            <p:cNvPr id="4" name="Oval 3"/>
            <p:cNvSpPr/>
            <p:nvPr/>
          </p:nvSpPr>
          <p:spPr>
            <a:xfrm>
              <a:off x="2057400" y="2743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895600" y="3505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514600" y="32004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44196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286000" y="42672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352800" y="3657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048000" y="28194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828800" y="35052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562600" y="2667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477000" y="3200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943600" y="3505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781800" y="41148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791200" y="4191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934200" y="33528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553200" y="27432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334000" y="3429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524000" y="29718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867400" y="3048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133600" y="36576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172200" y="2819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324600" y="4866382"/>
            <a:ext cx="106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 smtClean="0"/>
              <a:t>=</a:t>
            </a:r>
          </a:p>
          <a:p>
            <a:pPr algn="ctr"/>
            <a:r>
              <a:rPr lang="en-AU" sz="3200" dirty="0" smtClean="0"/>
              <a:t>&lt;</a:t>
            </a:r>
            <a:endParaRPr lang="en-AU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1714500" y="4866382"/>
            <a:ext cx="114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 smtClean="0"/>
              <a:t>=</a:t>
            </a:r>
          </a:p>
          <a:p>
            <a:pPr algn="ctr"/>
            <a:r>
              <a:rPr lang="en-AU" sz="3200" dirty="0" smtClean="0"/>
              <a:t>&gt;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96733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Alpha diversity indices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3"/>
              </a:buClr>
              <a:buSzPct val="80000"/>
            </a:pPr>
            <a:r>
              <a:rPr lang="en-AU" sz="2800" dirty="0" smtClean="0"/>
              <a:t>A metric that considers one or more diversity components</a:t>
            </a:r>
          </a:p>
          <a:p>
            <a:pPr marL="927521" lvl="2" indent="-342900">
              <a:buClr>
                <a:schemeClr val="accent3"/>
              </a:buClr>
              <a:buSzPct val="80000"/>
            </a:pPr>
            <a:r>
              <a:rPr lang="en-AU" sz="2800" dirty="0" smtClean="0"/>
              <a:t>Shannon (H’) </a:t>
            </a:r>
          </a:p>
          <a:p>
            <a:pPr marL="927521" lvl="2" indent="-342900">
              <a:buClr>
                <a:schemeClr val="accent3"/>
              </a:buClr>
              <a:buSzPct val="80000"/>
            </a:pPr>
            <a:r>
              <a:rPr lang="en-AU" sz="2800" dirty="0" smtClean="0"/>
              <a:t>Simpson (D)</a:t>
            </a:r>
          </a:p>
          <a:p>
            <a:pPr marL="927521" lvl="2" indent="-342900">
              <a:buClr>
                <a:schemeClr val="accent3"/>
              </a:buClr>
              <a:buSzPct val="80000"/>
            </a:pPr>
            <a:r>
              <a:rPr lang="en-AU" sz="2800" dirty="0" smtClean="0"/>
              <a:t>Chao1</a:t>
            </a:r>
          </a:p>
          <a:p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51481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Shannon diversity index (H’)</a:t>
            </a:r>
            <a:endParaRPr lang="en-AU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8200" y="3027363"/>
            <a:ext cx="4918075" cy="19907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7" name="AutoShape 7"/>
          <p:cNvSpPr>
            <a:spLocks/>
          </p:cNvSpPr>
          <p:nvPr/>
        </p:nvSpPr>
        <p:spPr bwMode="auto">
          <a:xfrm rot="2700000">
            <a:off x="3566150" y="2456429"/>
            <a:ext cx="854855" cy="3148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7193"/>
                </a:moveTo>
                <a:lnTo>
                  <a:pt x="0" y="14407"/>
                </a:lnTo>
                <a:lnTo>
                  <a:pt x="12960" y="14407"/>
                </a:lnTo>
                <a:lnTo>
                  <a:pt x="12960" y="21600"/>
                </a:lnTo>
                <a:lnTo>
                  <a:pt x="21600" y="10800"/>
                </a:lnTo>
                <a:lnTo>
                  <a:pt x="12960" y="0"/>
                </a:lnTo>
                <a:lnTo>
                  <a:pt x="12960" y="7193"/>
                </a:lnTo>
                <a:close/>
                <a:moveTo>
                  <a:pt x="0" y="7193"/>
                </a:moveTo>
              </a:path>
            </a:pathLst>
          </a:custGeom>
          <a:solidFill>
            <a:schemeClr val="accent1"/>
          </a:solidFill>
          <a:ln w="63500">
            <a:solidFill>
              <a:schemeClr val="tx1"/>
            </a:solidFill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wrap="none" lIns="0" tIns="0" rIns="0" bIns="0">
            <a:spAutoFit/>
          </a:bodyPr>
          <a:lstStyle/>
          <a:p>
            <a:endParaRPr lang="en-US"/>
          </a:p>
        </p:txBody>
      </p:sp>
      <p:sp>
        <p:nvSpPr>
          <p:cNvPr id="9" name="AutoShape 9"/>
          <p:cNvSpPr>
            <a:spLocks/>
          </p:cNvSpPr>
          <p:nvPr/>
        </p:nvSpPr>
        <p:spPr bwMode="auto">
          <a:xfrm rot="13500000">
            <a:off x="5083621" y="4747559"/>
            <a:ext cx="1313531" cy="37850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7193"/>
                </a:moveTo>
                <a:lnTo>
                  <a:pt x="0" y="14407"/>
                </a:lnTo>
                <a:lnTo>
                  <a:pt x="12960" y="14407"/>
                </a:lnTo>
                <a:lnTo>
                  <a:pt x="12960" y="21600"/>
                </a:lnTo>
                <a:lnTo>
                  <a:pt x="21600" y="10800"/>
                </a:lnTo>
                <a:lnTo>
                  <a:pt x="12960" y="0"/>
                </a:lnTo>
                <a:lnTo>
                  <a:pt x="12960" y="7193"/>
                </a:lnTo>
                <a:close/>
                <a:moveTo>
                  <a:pt x="0" y="7193"/>
                </a:moveTo>
              </a:path>
            </a:pathLst>
          </a:custGeom>
          <a:solidFill>
            <a:schemeClr val="accent1"/>
          </a:solidFill>
          <a:ln w="63500">
            <a:solidFill>
              <a:schemeClr val="tx1"/>
            </a:solidFill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95940" y="1985665"/>
            <a:ext cx="1858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Number of </a:t>
            </a:r>
            <a:r>
              <a:rPr lang="en-US" sz="2400" dirty="0" smtClean="0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species</a:t>
            </a:r>
            <a:endParaRPr lang="en-US" sz="2400" dirty="0">
              <a:latin typeface="Helvetica Neue" panose="02000503000000020004" pitchFamily="2"/>
              <a:ea typeface="Optima" pitchFamily="1" charset="0"/>
              <a:cs typeface="Optima" pitchFamily="1" charset="0"/>
            </a:endParaRPr>
          </a:p>
          <a:p>
            <a:endParaRPr lang="en-US" sz="2400" dirty="0">
              <a:latin typeface="Helvetica Neue" panose="02000503000000020004" pitchFamily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54486" y="5018088"/>
            <a:ext cx="2466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42938">
              <a:tabLst>
                <a:tab pos="588963" algn="l"/>
              </a:tabLst>
            </a:pPr>
            <a:r>
              <a:rPr lang="en-AU" sz="2000" dirty="0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Proportion of the </a:t>
            </a:r>
          </a:p>
          <a:p>
            <a:pPr algn="ctr" defTabSz="642938">
              <a:tabLst>
                <a:tab pos="588963" algn="l"/>
              </a:tabLst>
            </a:pPr>
            <a:r>
              <a:rPr lang="en-AU" sz="2000" dirty="0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community given by</a:t>
            </a:r>
          </a:p>
          <a:p>
            <a:pPr algn="ctr" defTabSz="642938">
              <a:tabLst>
                <a:tab pos="588963" algn="l"/>
              </a:tabLst>
            </a:pPr>
            <a:r>
              <a:rPr lang="en-AU" sz="2000" dirty="0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species</a:t>
            </a:r>
            <a:r>
              <a:rPr lang="en-AU" sz="2000" i="1" dirty="0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</a:t>
            </a:r>
            <a:r>
              <a:rPr lang="en-AU" sz="2000" i="1" dirty="0" err="1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i</a:t>
            </a:r>
            <a:endParaRPr lang="en-AU" sz="2000" i="1" dirty="0">
              <a:latin typeface="Helvetica Neue" panose="02000503000000020004" pitchFamily="2"/>
              <a:ea typeface="Optima" pitchFamily="1" charset="0"/>
              <a:cs typeface="Optima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33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Shannon’s index limits</a:t>
            </a:r>
            <a:endParaRPr lang="en-AU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914400" y="1295400"/>
            <a:ext cx="7315200" cy="4876800"/>
          </a:xfrm>
        </p:spPr>
        <p:txBody>
          <a:bodyPr>
            <a:normAutofit/>
          </a:bodyPr>
          <a:lstStyle/>
          <a:p>
            <a:r>
              <a:rPr lang="en-AU" dirty="0" smtClean="0"/>
              <a:t>Range : 0 - ∞</a:t>
            </a:r>
          </a:p>
          <a:p>
            <a:r>
              <a:rPr lang="en-AU" dirty="0" smtClean="0"/>
              <a:t>Heavily influences by </a:t>
            </a:r>
            <a:r>
              <a:rPr lang="en-AU" b="1" dirty="0" smtClean="0"/>
              <a:t>richness</a:t>
            </a:r>
            <a:endParaRPr lang="en-AU" b="1" dirty="0"/>
          </a:p>
        </p:txBody>
      </p:sp>
      <p:graphicFrame>
        <p:nvGraphicFramePr>
          <p:cNvPr id="1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913512"/>
              </p:ext>
            </p:extLst>
          </p:nvPr>
        </p:nvGraphicFramePr>
        <p:xfrm>
          <a:off x="990600" y="2971800"/>
          <a:ext cx="6705600" cy="3382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5508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7"/>
          <p:cNvGrpSpPr/>
          <p:nvPr/>
        </p:nvGrpSpPr>
        <p:grpSpPr>
          <a:xfrm>
            <a:off x="1371600" y="2063115"/>
            <a:ext cx="1752600" cy="1371600"/>
            <a:chOff x="228600" y="3733800"/>
            <a:chExt cx="2667000" cy="2590800"/>
          </a:xfrm>
        </p:grpSpPr>
        <p:sp>
          <p:nvSpPr>
            <p:cNvPr id="21" name="Oval 20"/>
            <p:cNvSpPr/>
            <p:nvPr/>
          </p:nvSpPr>
          <p:spPr>
            <a:xfrm>
              <a:off x="228600" y="3733800"/>
              <a:ext cx="2667000" cy="2590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66800" y="4038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905000" y="4800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524000" y="4495800"/>
              <a:ext cx="304800" cy="3048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209800" y="57150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295400" y="5562600"/>
              <a:ext cx="304800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362200" y="4953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2057400" y="4114800"/>
              <a:ext cx="304800" cy="3048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838200" y="4800600"/>
              <a:ext cx="304800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33400" y="4267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1143000" y="4953000"/>
              <a:ext cx="304800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48"/>
          <p:cNvGrpSpPr/>
          <p:nvPr/>
        </p:nvGrpSpPr>
        <p:grpSpPr>
          <a:xfrm>
            <a:off x="5943600" y="1986915"/>
            <a:ext cx="1828800" cy="1524000"/>
            <a:chOff x="3962400" y="3733800"/>
            <a:chExt cx="2667000" cy="2590800"/>
          </a:xfrm>
        </p:grpSpPr>
        <p:sp>
          <p:nvSpPr>
            <p:cNvPr id="47" name="Oval 46"/>
            <p:cNvSpPr/>
            <p:nvPr/>
          </p:nvSpPr>
          <p:spPr>
            <a:xfrm>
              <a:off x="3962400" y="3733800"/>
              <a:ext cx="2667000" cy="2590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572000" y="3962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486400" y="44958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953000" y="4800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791200" y="54102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00600" y="5486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943600" y="4648200"/>
              <a:ext cx="304800" cy="3048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562600" y="4038600"/>
              <a:ext cx="304800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343400" y="4724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876800" y="4343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5181600" y="41148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210505"/>
              </p:ext>
            </p:extLst>
          </p:nvPr>
        </p:nvGraphicFramePr>
        <p:xfrm>
          <a:off x="1371600" y="3739515"/>
          <a:ext cx="1828800" cy="375285"/>
        </p:xfrm>
        <a:graphic>
          <a:graphicData uri="http://schemas.openxmlformats.org/drawingml/2006/table">
            <a:tbl>
              <a:tblPr/>
              <a:tblGrid>
                <a:gridCol w="1828800"/>
              </a:tblGrid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H’= 1.279854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95369"/>
              </p:ext>
            </p:extLst>
          </p:nvPr>
        </p:nvGraphicFramePr>
        <p:xfrm>
          <a:off x="5867400" y="3739515"/>
          <a:ext cx="1981200" cy="375285"/>
        </p:xfrm>
        <a:graphic>
          <a:graphicData uri="http://schemas.openxmlformats.org/drawingml/2006/table">
            <a:tbl>
              <a:tblPr/>
              <a:tblGrid>
                <a:gridCol w="1981200"/>
              </a:tblGrid>
              <a:tr h="70485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H’=0.940448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563028"/>
              </p:ext>
            </p:extLst>
          </p:nvPr>
        </p:nvGraphicFramePr>
        <p:xfrm>
          <a:off x="457200" y="4572000"/>
          <a:ext cx="8153397" cy="1565910"/>
        </p:xfrm>
        <a:graphic>
          <a:graphicData uri="http://schemas.openxmlformats.org/drawingml/2006/table">
            <a:tbl>
              <a:tblPr/>
              <a:tblGrid>
                <a:gridCol w="905933"/>
                <a:gridCol w="905933"/>
                <a:gridCol w="905933"/>
                <a:gridCol w="905933"/>
                <a:gridCol w="905933"/>
                <a:gridCol w="905933"/>
                <a:gridCol w="905933"/>
                <a:gridCol w="905933"/>
                <a:gridCol w="905933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Count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Pi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ln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(pi)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pi.ln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(pi)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Sp1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0.916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0.357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0.367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0.250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Sp2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1.204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2.300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0.361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0.230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Sp3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1.610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2.300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0.322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0.230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Sp4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2.302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2.300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0.230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0.230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-1.27985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0.940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844994"/>
              </p:ext>
            </p:extLst>
          </p:nvPr>
        </p:nvGraphicFramePr>
        <p:xfrm>
          <a:off x="1447800" y="1529715"/>
          <a:ext cx="1828800" cy="375285"/>
        </p:xfrm>
        <a:graphic>
          <a:graphicData uri="http://schemas.openxmlformats.org/drawingml/2006/table">
            <a:tbl>
              <a:tblPr/>
              <a:tblGrid>
                <a:gridCol w="1828800"/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Sample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811756"/>
              </p:ext>
            </p:extLst>
          </p:nvPr>
        </p:nvGraphicFramePr>
        <p:xfrm>
          <a:off x="5943600" y="1605915"/>
          <a:ext cx="1828800" cy="375285"/>
        </p:xfrm>
        <a:graphic>
          <a:graphicData uri="http://schemas.openxmlformats.org/drawingml/2006/table">
            <a:tbl>
              <a:tblPr/>
              <a:tblGrid>
                <a:gridCol w="1828800"/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Sample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5" name="Title 5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Calculating Shannon’s index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705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Simpson’s index (D)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914400" y="5112603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>
              <a:spcBef>
                <a:spcPct val="20000"/>
              </a:spcBef>
            </a:pPr>
            <a:r>
              <a:rPr lang="en-AU" sz="2400" dirty="0" smtClean="0">
                <a:solidFill>
                  <a:prstClr val="black"/>
                </a:solidFill>
                <a:latin typeface="Helvetica Neue" panose="02000503000000020004" pitchFamily="2"/>
              </a:rPr>
              <a:t>Probability of selecting the same species when sampling two members at random the same</a:t>
            </a:r>
            <a:endParaRPr lang="en-AU" sz="24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dirty="0"/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dirty="0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dirty="0"/>
          </a:p>
        </p:txBody>
      </p:sp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76600" y="2057400"/>
            <a:ext cx="2719581" cy="1933575"/>
          </a:xfrm>
          <a:prstGeom prst="rect">
            <a:avLst/>
          </a:prstGeom>
          <a:noFill/>
        </p:spPr>
      </p:pic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0" y="144410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AutoShape 7"/>
          <p:cNvSpPr>
            <a:spLocks/>
          </p:cNvSpPr>
          <p:nvPr/>
        </p:nvSpPr>
        <p:spPr bwMode="auto">
          <a:xfrm rot="1169189" flipV="1">
            <a:off x="3603239" y="1886547"/>
            <a:ext cx="850641" cy="27699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7193"/>
                </a:moveTo>
                <a:lnTo>
                  <a:pt x="0" y="14407"/>
                </a:lnTo>
                <a:lnTo>
                  <a:pt x="12960" y="14407"/>
                </a:lnTo>
                <a:lnTo>
                  <a:pt x="12960" y="21600"/>
                </a:lnTo>
                <a:lnTo>
                  <a:pt x="21600" y="10800"/>
                </a:lnTo>
                <a:lnTo>
                  <a:pt x="12960" y="0"/>
                </a:lnTo>
                <a:lnTo>
                  <a:pt x="12960" y="7193"/>
                </a:lnTo>
                <a:close/>
                <a:moveTo>
                  <a:pt x="0" y="7193"/>
                </a:moveTo>
              </a:path>
            </a:pathLst>
          </a:custGeom>
          <a:solidFill>
            <a:schemeClr val="accent1"/>
          </a:solidFill>
          <a:ln w="63500">
            <a:solidFill>
              <a:schemeClr val="tx1"/>
            </a:solidFill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wrap="square" lIns="0" tIns="0" rIns="0" bIns="0">
            <a:spAutoFit/>
          </a:bodyPr>
          <a:lstStyle/>
          <a:p>
            <a:endParaRPr lang="en-AU" dirty="0"/>
          </a:p>
        </p:txBody>
      </p:sp>
      <p:sp>
        <p:nvSpPr>
          <p:cNvPr id="17" name="AutoShape 9"/>
          <p:cNvSpPr>
            <a:spLocks/>
          </p:cNvSpPr>
          <p:nvPr/>
        </p:nvSpPr>
        <p:spPr bwMode="auto">
          <a:xfrm rot="12417658">
            <a:off x="5864501" y="3217736"/>
            <a:ext cx="920199" cy="27699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7193"/>
                </a:moveTo>
                <a:lnTo>
                  <a:pt x="0" y="14407"/>
                </a:lnTo>
                <a:lnTo>
                  <a:pt x="12960" y="14407"/>
                </a:lnTo>
                <a:lnTo>
                  <a:pt x="12960" y="21600"/>
                </a:lnTo>
                <a:lnTo>
                  <a:pt x="21600" y="10800"/>
                </a:lnTo>
                <a:lnTo>
                  <a:pt x="12960" y="0"/>
                </a:lnTo>
                <a:lnTo>
                  <a:pt x="12960" y="7193"/>
                </a:lnTo>
                <a:close/>
                <a:moveTo>
                  <a:pt x="0" y="7193"/>
                </a:moveTo>
              </a:path>
            </a:pathLst>
          </a:custGeom>
          <a:solidFill>
            <a:schemeClr val="accent1"/>
          </a:solidFill>
          <a:ln w="63500">
            <a:solidFill>
              <a:schemeClr val="tx1"/>
            </a:solidFill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wrap="square" lIns="0" tIns="0" rIns="0" bIns="0">
            <a:spAutoFit/>
          </a:bodyPr>
          <a:lstStyle/>
          <a:p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1981200" y="1490275"/>
            <a:ext cx="152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2938">
              <a:tabLst>
                <a:tab pos="588963" algn="l"/>
              </a:tabLst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Optima" pitchFamily="1" charset="0"/>
                <a:cs typeface="Optima" pitchFamily="1" charset="0"/>
              </a:rPr>
              <a:t>Total number</a:t>
            </a:r>
          </a:p>
          <a:p>
            <a:pPr algn="ctr" defTabSz="642938">
              <a:tabLst>
                <a:tab pos="588963" algn="l"/>
              </a:tabLst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Optima" pitchFamily="1" charset="0"/>
                <a:cs typeface="Optima" pitchFamily="1" charset="0"/>
              </a:rPr>
              <a:t>of species</a:t>
            </a:r>
          </a:p>
        </p:txBody>
      </p:sp>
      <p:sp>
        <p:nvSpPr>
          <p:cNvPr id="8" name="Rectangle 7"/>
          <p:cNvSpPr/>
          <p:nvPr/>
        </p:nvSpPr>
        <p:spPr>
          <a:xfrm>
            <a:off x="5486400" y="334224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642938">
              <a:tabLst>
                <a:tab pos="588963" algn="l"/>
              </a:tabLst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Proportion of the </a:t>
            </a:r>
          </a:p>
          <a:p>
            <a:pPr algn="ctr" defTabSz="642938">
              <a:tabLst>
                <a:tab pos="588963" algn="l"/>
              </a:tabLst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community given by</a:t>
            </a:r>
          </a:p>
          <a:p>
            <a:pPr algn="ctr" defTabSz="642938">
              <a:tabLst>
                <a:tab pos="588963" algn="l"/>
              </a:tabLst>
            </a:pPr>
            <a:r>
              <a:rPr lang="en-A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species</a:t>
            </a:r>
            <a:r>
              <a:rPr lang="en-A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</a:t>
            </a:r>
            <a:r>
              <a:rPr lang="en-AU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i</a:t>
            </a:r>
            <a:endParaRPr lang="en-A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 panose="02000503000000020004" pitchFamily="2"/>
              <a:ea typeface="Optima" pitchFamily="1" charset="0"/>
              <a:cs typeface="Optima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95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143000" y="2197778"/>
            <a:ext cx="7010400" cy="4355422"/>
            <a:chOff x="533400" y="2286000"/>
            <a:chExt cx="8001000" cy="420302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2286000"/>
              <a:ext cx="8001000" cy="4203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" name="Group 54"/>
            <p:cNvGrpSpPr/>
            <p:nvPr/>
          </p:nvGrpSpPr>
          <p:grpSpPr>
            <a:xfrm>
              <a:off x="1600200" y="3810000"/>
              <a:ext cx="990600" cy="762000"/>
              <a:chOff x="7620000" y="5791200"/>
              <a:chExt cx="1143000" cy="8382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7620000" y="5791200"/>
                <a:ext cx="1143000" cy="8382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7979229" y="5889812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8338457" y="6136341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8175171" y="6037729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8305800" y="6324600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077200" y="6382871"/>
                <a:ext cx="130629" cy="9861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8534400" y="6185647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8403771" y="5914465"/>
                <a:ext cx="130629" cy="9861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772400" y="6136341"/>
                <a:ext cx="130629" cy="9861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750629" y="5963771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011886" y="6185647"/>
                <a:ext cx="130629" cy="9861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52"/>
            <p:cNvGrpSpPr/>
            <p:nvPr/>
          </p:nvGrpSpPr>
          <p:grpSpPr>
            <a:xfrm>
              <a:off x="5791200" y="2286000"/>
              <a:ext cx="990600" cy="838200"/>
              <a:chOff x="304800" y="5715000"/>
              <a:chExt cx="1143000" cy="8382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304800" y="5715000"/>
                <a:ext cx="1143000" cy="8382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35429" y="5887571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762000" y="5867400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87829" y="6039971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914400" y="6019800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740229" y="6192371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066800" y="6172200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92629" y="6344771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066800" y="6324600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762000" y="6039971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088571" y="5943600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53"/>
            <p:cNvGrpSpPr/>
            <p:nvPr/>
          </p:nvGrpSpPr>
          <p:grpSpPr>
            <a:xfrm>
              <a:off x="3962400" y="3276600"/>
              <a:ext cx="1066800" cy="838200"/>
              <a:chOff x="4114800" y="5791200"/>
              <a:chExt cx="1143000" cy="8382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4114800" y="5791200"/>
                <a:ext cx="1143000" cy="8382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474029" y="5889812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4669971" y="6037729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029200" y="6185647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898571" y="5914465"/>
                <a:ext cx="130629" cy="9861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267200" y="6136341"/>
                <a:ext cx="130629" cy="9861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245429" y="5963771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495800" y="6248400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648200" y="6400800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800600" y="6225988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4898571" y="6378388"/>
                <a:ext cx="130629" cy="9861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9" name="Straight Arrow Connector 58"/>
            <p:cNvCxnSpPr/>
            <p:nvPr/>
          </p:nvCxnSpPr>
          <p:spPr>
            <a:xfrm rot="5400000">
              <a:off x="1828800" y="4876800"/>
              <a:ext cx="457994" cy="7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934200" y="2743200"/>
              <a:ext cx="533400" cy="7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5400000">
              <a:off x="4267200" y="4419600"/>
              <a:ext cx="457994" cy="7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Simpson’s index (D</a:t>
            </a:r>
            <a:r>
              <a:rPr lang="en-AU" dirty="0" smtClean="0"/>
              <a:t>)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4294967295"/>
          </p:nvPr>
        </p:nvSpPr>
        <p:spPr>
          <a:xfrm>
            <a:off x="914142" y="991153"/>
            <a:ext cx="7467858" cy="2080744"/>
          </a:xfrm>
        </p:spPr>
        <p:txBody>
          <a:bodyPr>
            <a:noAutofit/>
          </a:bodyPr>
          <a:lstStyle/>
          <a:p>
            <a:pPr>
              <a:buClr>
                <a:schemeClr val="accent3"/>
              </a:buClr>
              <a:buSzPct val="80000"/>
              <a:defRPr/>
            </a:pPr>
            <a:r>
              <a:rPr lang="en-AU" sz="2000" dirty="0" smtClean="0"/>
              <a:t>Range : &lt; 0 – 1 ] </a:t>
            </a:r>
          </a:p>
          <a:p>
            <a:pPr>
              <a:buClr>
                <a:schemeClr val="accent3"/>
              </a:buClr>
              <a:buSzPct val="80000"/>
              <a:defRPr/>
            </a:pPr>
            <a:r>
              <a:rPr lang="en-AU" sz="2000" dirty="0" smtClean="0"/>
              <a:t>Strongly influenced by evenness</a:t>
            </a:r>
          </a:p>
          <a:p>
            <a:pPr>
              <a:buClr>
                <a:schemeClr val="accent3"/>
              </a:buClr>
              <a:buSzPct val="80000"/>
              <a:defRPr/>
            </a:pPr>
            <a:r>
              <a:rPr lang="en-AU" sz="2000" dirty="0" smtClean="0"/>
              <a:t>Usually presented as (1-D)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298226" y="6107668"/>
            <a:ext cx="3407663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AU" dirty="0" smtClean="0"/>
              <a:t>Contribution by dominant species</a:t>
            </a:r>
          </a:p>
        </p:txBody>
      </p:sp>
    </p:spTree>
    <p:extLst>
      <p:ext uri="{BB962C8B-B14F-4D97-AF65-F5344CB8AC3E}">
        <p14:creationId xmlns:p14="http://schemas.microsoft.com/office/powerpoint/2010/main" val="116924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"/>
          <p:cNvGrpSpPr/>
          <p:nvPr/>
        </p:nvGrpSpPr>
        <p:grpSpPr>
          <a:xfrm>
            <a:off x="1295400" y="1727537"/>
            <a:ext cx="1981200" cy="1600200"/>
            <a:chOff x="228600" y="3733800"/>
            <a:chExt cx="2667000" cy="2590800"/>
          </a:xfrm>
        </p:grpSpPr>
        <p:sp>
          <p:nvSpPr>
            <p:cNvPr id="29" name="Oval 28"/>
            <p:cNvSpPr/>
            <p:nvPr/>
          </p:nvSpPr>
          <p:spPr>
            <a:xfrm>
              <a:off x="228600" y="3733800"/>
              <a:ext cx="2667000" cy="2590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066800" y="4038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905000" y="4800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24000" y="4495800"/>
              <a:ext cx="304800" cy="3048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2177562" y="5584371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295400" y="5562600"/>
              <a:ext cx="304800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362200" y="4953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057400" y="4114800"/>
              <a:ext cx="304800" cy="3048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38200" y="4800600"/>
              <a:ext cx="304800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33400" y="4267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143000" y="4953000"/>
              <a:ext cx="304800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39"/>
          <p:cNvGrpSpPr/>
          <p:nvPr/>
        </p:nvGrpSpPr>
        <p:grpSpPr>
          <a:xfrm>
            <a:off x="5943600" y="1727537"/>
            <a:ext cx="1905000" cy="1600200"/>
            <a:chOff x="3962400" y="3733800"/>
            <a:chExt cx="2667000" cy="2590800"/>
          </a:xfrm>
        </p:grpSpPr>
        <p:sp>
          <p:nvSpPr>
            <p:cNvPr id="41" name="Oval 40"/>
            <p:cNvSpPr/>
            <p:nvPr/>
          </p:nvSpPr>
          <p:spPr>
            <a:xfrm>
              <a:off x="3962400" y="3733800"/>
              <a:ext cx="2667000" cy="2590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572000" y="3962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486400" y="44958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953000" y="4800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91200" y="54102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800600" y="5486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5943600" y="4648200"/>
              <a:ext cx="304800" cy="3048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562600" y="4038600"/>
              <a:ext cx="304800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343400" y="4724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4876800" y="4343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181600" y="41148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2" name="Table 51"/>
          <p:cNvGraphicFramePr>
            <a:graphicFrameLocks noGrp="1"/>
          </p:cNvGraphicFramePr>
          <p:nvPr/>
        </p:nvGraphicFramePr>
        <p:xfrm>
          <a:off x="381000" y="4008123"/>
          <a:ext cx="8458205" cy="2392677"/>
        </p:xfrm>
        <a:graphic>
          <a:graphicData uri="http://schemas.openxmlformats.org/drawingml/2006/table">
            <a:tbl>
              <a:tblPr/>
              <a:tblGrid>
                <a:gridCol w="1208315"/>
                <a:gridCol w="1208315"/>
                <a:gridCol w="1208315"/>
                <a:gridCol w="1208315"/>
                <a:gridCol w="1208315"/>
                <a:gridCol w="1208315"/>
                <a:gridCol w="1208315"/>
              </a:tblGrid>
              <a:tr h="341811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Count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Pi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Pi2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18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8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Sp1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418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Sp2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18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Sp3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0.04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18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Sp4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811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524000" y="3385066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D=0.3</a:t>
            </a:r>
          </a:p>
          <a:p>
            <a:pPr algn="ctr"/>
            <a:r>
              <a:rPr lang="en-AU" dirty="0" smtClean="0"/>
              <a:t>1-D =0.7</a:t>
            </a:r>
            <a:endParaRPr lang="en-AU" dirty="0"/>
          </a:p>
        </p:txBody>
      </p:sp>
      <p:sp>
        <p:nvSpPr>
          <p:cNvPr id="54" name="TextBox 53"/>
          <p:cNvSpPr txBox="1"/>
          <p:nvPr/>
        </p:nvSpPr>
        <p:spPr>
          <a:xfrm>
            <a:off x="5791200" y="33528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D=0.52</a:t>
            </a:r>
          </a:p>
          <a:p>
            <a:pPr algn="ctr"/>
            <a:r>
              <a:rPr lang="en-AU" dirty="0" smtClean="0"/>
              <a:t>1-D =0.48</a:t>
            </a:r>
            <a:endParaRPr lang="en-AU" dirty="0"/>
          </a:p>
        </p:txBody>
      </p:sp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1447800" y="1301115"/>
          <a:ext cx="1828800" cy="375285"/>
        </p:xfrm>
        <a:graphic>
          <a:graphicData uri="http://schemas.openxmlformats.org/drawingml/2006/table">
            <a:tbl>
              <a:tblPr/>
              <a:tblGrid>
                <a:gridCol w="1828800"/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Sample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5943600" y="1295400"/>
          <a:ext cx="1828800" cy="375285"/>
        </p:xfrm>
        <a:graphic>
          <a:graphicData uri="http://schemas.openxmlformats.org/drawingml/2006/table">
            <a:tbl>
              <a:tblPr/>
              <a:tblGrid>
                <a:gridCol w="1828800"/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Sample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5" name="Title 5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Calculating Simpson’s index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098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48200" y="1219200"/>
            <a:ext cx="4000500" cy="472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1017588" algn="l"/>
                <a:tab pos="1509713" algn="l"/>
                <a:tab pos="1017588" algn="l"/>
              </a:tabLst>
            </a:pPr>
            <a:r>
              <a:rPr lang="en-AU" dirty="0" smtClean="0"/>
              <a:t>Chao1index</a:t>
            </a:r>
            <a:endParaRPr lang="en-AU" dirty="0"/>
          </a:p>
        </p:txBody>
      </p:sp>
      <p:sp>
        <p:nvSpPr>
          <p:cNvPr id="50180" name="Rectangle 4"/>
          <p:cNvSpPr>
            <a:spLocks noGrp="1" noChangeArrowheads="1"/>
          </p:cNvSpPr>
          <p:nvPr>
            <p:ph sz="quarter" idx="4294967295"/>
          </p:nvPr>
        </p:nvSpPr>
        <p:spPr>
          <a:xfrm>
            <a:off x="662683" y="1295400"/>
            <a:ext cx="3544888" cy="4876800"/>
          </a:xfrm>
          <a:ln/>
        </p:spPr>
        <p:txBody>
          <a:bodyPr>
            <a:normAutofit/>
          </a:bodyPr>
          <a:lstStyle/>
          <a:p>
            <a:pPr marL="0" indent="0">
              <a:buNone/>
              <a:tabLst>
                <a:tab pos="1017588" algn="l"/>
                <a:tab pos="1017588" algn="l"/>
                <a:tab pos="1509713" algn="l"/>
                <a:tab pos="1017588" algn="l"/>
              </a:tabLst>
            </a:pPr>
            <a:r>
              <a:rPr lang="en-AU" sz="2000" dirty="0" smtClean="0"/>
              <a:t>Estimates total diversity using frequency of rare species</a:t>
            </a:r>
          </a:p>
          <a:p>
            <a:pPr marL="0" indent="0">
              <a:buNone/>
              <a:tabLst>
                <a:tab pos="1017588" algn="l"/>
                <a:tab pos="1017588" algn="l"/>
                <a:tab pos="1509713" algn="l"/>
                <a:tab pos="1017588" algn="l"/>
              </a:tabLst>
            </a:pPr>
            <a:endParaRPr lang="en-AU" sz="2000" dirty="0" smtClean="0"/>
          </a:p>
          <a:p>
            <a:pPr marL="0" lvl="2" indent="0">
              <a:buNone/>
              <a:tabLst>
                <a:tab pos="1017588" algn="l"/>
                <a:tab pos="1017588" algn="l"/>
                <a:tab pos="1509713" algn="l"/>
                <a:tab pos="1017588" algn="l"/>
              </a:tabLst>
            </a:pPr>
            <a:endParaRPr lang="en-AU" sz="2000" dirty="0" smtClean="0"/>
          </a:p>
          <a:p>
            <a:pPr marL="0" lvl="2" indent="0">
              <a:buNone/>
              <a:tabLst>
                <a:tab pos="1017588" algn="l"/>
                <a:tab pos="1017588" algn="l"/>
                <a:tab pos="1509713" algn="l"/>
                <a:tab pos="1017588" algn="l"/>
              </a:tabLst>
            </a:pPr>
            <a:endParaRPr lang="en-AU" sz="2000" dirty="0" smtClean="0"/>
          </a:p>
          <a:p>
            <a:pPr marL="0" lvl="2" indent="0">
              <a:buNone/>
              <a:tabLst>
                <a:tab pos="1017588" algn="l"/>
                <a:tab pos="1017588" algn="l"/>
                <a:tab pos="1509713" algn="l"/>
                <a:tab pos="1017588" algn="l"/>
              </a:tabLst>
            </a:pPr>
            <a:endParaRPr lang="en-AU" sz="2000" dirty="0" smtClean="0"/>
          </a:p>
          <a:p>
            <a:pPr marL="0" lvl="2" indent="0">
              <a:buNone/>
              <a:tabLst>
                <a:tab pos="1017588" algn="l"/>
                <a:tab pos="1017588" algn="l"/>
                <a:tab pos="1509713" algn="l"/>
                <a:tab pos="1017588" algn="l"/>
              </a:tabLst>
            </a:pPr>
            <a:endParaRPr lang="en-AU" sz="2000" dirty="0" smtClean="0"/>
          </a:p>
          <a:p>
            <a:pPr marL="0" lvl="2" indent="0">
              <a:buNone/>
              <a:tabLst>
                <a:tab pos="1017588" algn="l"/>
                <a:tab pos="1017588" algn="l"/>
                <a:tab pos="1509713" algn="l"/>
                <a:tab pos="1017588" algn="l"/>
              </a:tabLst>
            </a:pPr>
            <a:r>
              <a:rPr lang="en-AU" sz="2000" dirty="0" smtClean="0"/>
              <a:t>Can overestimate diversity due to sequencing error</a:t>
            </a:r>
            <a:endParaRPr lang="en-AU" sz="2000" dirty="0"/>
          </a:p>
        </p:txBody>
      </p:sp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464680"/>
            <a:ext cx="2537717" cy="128517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0" name="TextBox 19"/>
          <p:cNvSpPr txBox="1"/>
          <p:nvPr/>
        </p:nvSpPr>
        <p:spPr>
          <a:xfrm>
            <a:off x="4800600" y="3810000"/>
            <a:ext cx="411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Observed species (S</a:t>
            </a:r>
            <a:r>
              <a:rPr lang="en-AU" sz="2400" baseline="-25000" dirty="0" smtClean="0"/>
              <a:t>obs</a:t>
            </a:r>
            <a:r>
              <a:rPr lang="en-AU" sz="2400" dirty="0" smtClean="0"/>
              <a:t>) = 5</a:t>
            </a:r>
          </a:p>
          <a:p>
            <a:r>
              <a:rPr lang="en-AU" sz="2400" dirty="0" smtClean="0"/>
              <a:t>Singletons (a) = 2</a:t>
            </a:r>
          </a:p>
          <a:p>
            <a:r>
              <a:rPr lang="en-AU" sz="2400" dirty="0" smtClean="0"/>
              <a:t>Doubletons (b) =1</a:t>
            </a:r>
          </a:p>
          <a:p>
            <a:endParaRPr lang="en-AU" sz="2800" dirty="0" smtClean="0"/>
          </a:p>
          <a:p>
            <a:r>
              <a:rPr lang="en-AU" sz="2800" dirty="0" smtClean="0"/>
              <a:t>   </a:t>
            </a:r>
            <a:r>
              <a:rPr lang="en-AU" sz="2800" dirty="0" err="1" smtClean="0"/>
              <a:t>S</a:t>
            </a:r>
            <a:r>
              <a:rPr lang="en-AU" sz="2800" baseline="-25000" dirty="0" err="1" smtClean="0"/>
              <a:t>est</a:t>
            </a:r>
            <a:r>
              <a:rPr lang="en-AU" sz="2800" dirty="0" smtClean="0"/>
              <a:t>= 5+(2</a:t>
            </a:r>
            <a:r>
              <a:rPr lang="en-AU" sz="2800" baseline="30000" dirty="0" smtClean="0"/>
              <a:t>2</a:t>
            </a:r>
            <a:r>
              <a:rPr lang="en-AU" sz="2800" dirty="0" smtClean="0"/>
              <a:t>/2x1) = 7</a:t>
            </a:r>
            <a:endParaRPr lang="en-AU" sz="2800" dirty="0"/>
          </a:p>
        </p:txBody>
      </p:sp>
      <p:grpSp>
        <p:nvGrpSpPr>
          <p:cNvPr id="3" name="Group 2"/>
          <p:cNvGrpSpPr/>
          <p:nvPr/>
        </p:nvGrpSpPr>
        <p:grpSpPr>
          <a:xfrm>
            <a:off x="5410200" y="1447800"/>
            <a:ext cx="2438400" cy="2133600"/>
            <a:chOff x="5638800" y="1447800"/>
            <a:chExt cx="2209800" cy="1828800"/>
          </a:xfrm>
        </p:grpSpPr>
        <p:sp>
          <p:nvSpPr>
            <p:cNvPr id="8" name="Oval 7"/>
            <p:cNvSpPr/>
            <p:nvPr/>
          </p:nvSpPr>
          <p:spPr>
            <a:xfrm>
              <a:off x="5638800" y="1447800"/>
              <a:ext cx="2209800" cy="1828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204858" y="1824318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947263" y="2384611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609806" y="2160494"/>
              <a:ext cx="269966" cy="22411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105722" y="2870200"/>
              <a:ext cx="269966" cy="22411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352212" y="2496671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002383" y="2384611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418968" y="2823882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272349" y="2496671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003017" y="1917700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283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rick Cardenas\Downloads\DazzoMicrographs\0474336a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3176"/>
            <a:ext cx="9448800" cy="728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029200" y="228600"/>
            <a:ext cx="3657600" cy="297180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 smtClean="0">
                <a:solidFill>
                  <a:schemeClr val="bg2"/>
                </a:solidFill>
              </a:rPr>
              <a:t>Why study microbial communities?</a:t>
            </a:r>
            <a:endParaRPr lang="en-AU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4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Simpson evenness index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447800"/>
            <a:ext cx="7391400" cy="4419600"/>
          </a:xfrm>
        </p:spPr>
        <p:txBody>
          <a:bodyPr/>
          <a:lstStyle/>
          <a:p>
            <a:r>
              <a:rPr lang="en-AU" dirty="0" smtClean="0"/>
              <a:t>(1/D)</a:t>
            </a:r>
          </a:p>
          <a:p>
            <a:r>
              <a:rPr lang="en-AU" dirty="0" smtClean="0"/>
              <a:t>Limits 1/S - S</a:t>
            </a:r>
            <a:endParaRPr lang="en-AU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6531477"/>
              </p:ext>
            </p:extLst>
          </p:nvPr>
        </p:nvGraphicFramePr>
        <p:xfrm>
          <a:off x="990600" y="2895600"/>
          <a:ext cx="7162800" cy="28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3285825" y="5867400"/>
            <a:ext cx="3119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AU" dirty="0" smtClean="0"/>
              <a:t>Dominant species contribution</a:t>
            </a:r>
          </a:p>
        </p:txBody>
      </p:sp>
    </p:spTree>
    <p:extLst>
      <p:ext uri="{BB962C8B-B14F-4D97-AF65-F5344CB8AC3E}">
        <p14:creationId xmlns:p14="http://schemas.microsoft.com/office/powerpoint/2010/main" val="173171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Rank-Abundance curves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AU" sz="2400" dirty="0" smtClean="0"/>
              <a:t>Show both richness and evenness</a:t>
            </a:r>
          </a:p>
          <a:p>
            <a:r>
              <a:rPr lang="en-AU" sz="2400" dirty="0" smtClean="0"/>
              <a:t>Steep slopes suggest strong selective  pressure</a:t>
            </a:r>
          </a:p>
          <a:p>
            <a:r>
              <a:rPr lang="en-AU" sz="2400" dirty="0" smtClean="0"/>
              <a:t>Curves can indicate distribution of resources</a:t>
            </a:r>
            <a:endParaRPr lang="en-AU" sz="2400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72094602"/>
              </p:ext>
            </p:extLst>
          </p:nvPr>
        </p:nvGraphicFramePr>
        <p:xfrm>
          <a:off x="4495800" y="1447800"/>
          <a:ext cx="44196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929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Rarefaction curves</a:t>
            </a:r>
            <a:endParaRPr lang="en-AU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533400" y="1447800"/>
            <a:ext cx="3124200" cy="4876800"/>
          </a:xfrm>
        </p:spPr>
        <p:txBody>
          <a:bodyPr>
            <a:noAutofit/>
          </a:bodyPr>
          <a:lstStyle/>
          <a:p>
            <a:r>
              <a:rPr lang="en-AU" sz="2200" dirty="0" smtClean="0"/>
              <a:t>Used to compare diversity when sampling was done at different levels.</a:t>
            </a:r>
          </a:p>
          <a:p>
            <a:r>
              <a:rPr lang="en-AU" sz="2200" dirty="0" smtClean="0"/>
              <a:t>Sometimes used to estimate if coverage has reached a plateau.</a:t>
            </a:r>
          </a:p>
          <a:p>
            <a:r>
              <a:rPr lang="en-AU" sz="2200" dirty="0" smtClean="0"/>
              <a:t>Are only informative when saturated.</a:t>
            </a:r>
          </a:p>
          <a:p>
            <a:endParaRPr lang="en-AU" sz="2200" dirty="0" smtClean="0"/>
          </a:p>
        </p:txBody>
      </p:sp>
      <p:pic>
        <p:nvPicPr>
          <p:cNvPr id="81922" name="Picture 2" descr="An external file that holds a picture, illustration, etc.&#10;Object name is zam0120889580004.jpg Object name is zam01208895800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4438" y="1828800"/>
            <a:ext cx="4487852" cy="365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966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Diversity, definitions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9355" indent="0">
              <a:buNone/>
              <a:tabLst>
                <a:tab pos="1017588" algn="l"/>
                <a:tab pos="1017588" algn="l"/>
                <a:tab pos="1017588" algn="l"/>
              </a:tabLst>
            </a:pPr>
            <a:r>
              <a:rPr lang="en-AU" sz="3000" dirty="0" err="1" smtClean="0"/>
              <a:t>Magurran</a:t>
            </a:r>
            <a:r>
              <a:rPr lang="en-AU" sz="3000" dirty="0" smtClean="0"/>
              <a:t>:</a:t>
            </a:r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endParaRPr lang="en-AU" sz="2400" dirty="0" smtClean="0"/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2800" dirty="0" smtClean="0"/>
              <a:t>The variety and abundance of species in a defined study unit.</a:t>
            </a:r>
            <a:endParaRPr lang="en-AU" sz="2800" i="1" dirty="0" smtClean="0"/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endParaRPr lang="en-AU" sz="2400" dirty="0" smtClean="0"/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3000" dirty="0" smtClean="0"/>
              <a:t>Alpha diversity</a:t>
            </a:r>
            <a:r>
              <a:rPr lang="en-AU" sz="3000" dirty="0" smtClean="0">
                <a:cs typeface="Times" pitchFamily="1" charset="0"/>
                <a:sym typeface="Times" pitchFamily="1" charset="0"/>
              </a:rPr>
              <a:t>: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2600" dirty="0" smtClean="0">
                <a:cs typeface="Times" pitchFamily="1" charset="0"/>
                <a:sym typeface="Times" pitchFamily="1" charset="0"/>
              </a:rPr>
              <a:t>Diversity in a spatial unit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2600" dirty="0" smtClean="0">
                <a:cs typeface="Times" pitchFamily="1" charset="0"/>
                <a:sym typeface="Times" pitchFamily="1" charset="0"/>
              </a:rPr>
              <a:t>Within community</a:t>
            </a:r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endParaRPr lang="en-AU" sz="2400" dirty="0" smtClean="0"/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3000" b="1" dirty="0" smtClean="0"/>
              <a:t>Beta diversity 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2600" b="1" dirty="0" smtClean="0"/>
              <a:t>A measurement of how two or more spatial united differ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2600" b="1" dirty="0" smtClean="0"/>
              <a:t>Among communities</a:t>
            </a:r>
          </a:p>
        </p:txBody>
      </p:sp>
    </p:spTree>
    <p:extLst>
      <p:ext uri="{BB962C8B-B14F-4D97-AF65-F5344CB8AC3E}">
        <p14:creationId xmlns:p14="http://schemas.microsoft.com/office/powerpoint/2010/main" val="352830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Beta diversity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Diversity among communities</a:t>
            </a:r>
          </a:p>
          <a:p>
            <a:r>
              <a:rPr lang="en-AU" sz="2800" dirty="0" smtClean="0"/>
              <a:t>Uses </a:t>
            </a:r>
            <a:r>
              <a:rPr lang="en-AU" sz="2800" u="sng" dirty="0" smtClean="0"/>
              <a:t>ab</a:t>
            </a:r>
            <a:r>
              <a:rPr lang="en-AU" sz="2800" dirty="0" smtClean="0"/>
              <a:t>undance and </a:t>
            </a:r>
            <a:r>
              <a:rPr lang="en-AU" sz="2800" u="sng" dirty="0" smtClean="0"/>
              <a:t>occ</a:t>
            </a:r>
            <a:r>
              <a:rPr lang="en-AU" sz="2800" dirty="0" smtClean="0"/>
              <a:t>urrence</a:t>
            </a:r>
          </a:p>
          <a:p>
            <a:r>
              <a:rPr lang="en-AU" sz="2800" dirty="0" smtClean="0"/>
              <a:t>Commonly used indices</a:t>
            </a:r>
          </a:p>
          <a:p>
            <a:pPr lvl="1"/>
            <a:r>
              <a:rPr lang="en-AU" sz="2400" dirty="0" err="1" smtClean="0"/>
              <a:t>Jaccard</a:t>
            </a:r>
            <a:r>
              <a:rPr lang="en-AU" sz="2400" dirty="0" smtClean="0"/>
              <a:t> (Occ.)</a:t>
            </a:r>
          </a:p>
          <a:p>
            <a:pPr lvl="1"/>
            <a:r>
              <a:rPr lang="en-AU" sz="2400" dirty="0" err="1" smtClean="0"/>
              <a:t>Sørensen</a:t>
            </a:r>
            <a:r>
              <a:rPr lang="en-AU" sz="2400" dirty="0" smtClean="0"/>
              <a:t> (Occ.)</a:t>
            </a:r>
          </a:p>
          <a:p>
            <a:pPr lvl="1"/>
            <a:r>
              <a:rPr lang="en-AU" sz="2400" dirty="0" smtClean="0"/>
              <a:t>Bray-Curtis (Occ. + Ab.)</a:t>
            </a:r>
          </a:p>
          <a:p>
            <a:pPr lvl="1"/>
            <a:r>
              <a:rPr lang="en-AU" sz="2400" dirty="0" smtClean="0"/>
              <a:t>Chao-</a:t>
            </a:r>
            <a:r>
              <a:rPr lang="en-AU" sz="2400" dirty="0" err="1" smtClean="0"/>
              <a:t>Sørensen</a:t>
            </a:r>
            <a:r>
              <a:rPr lang="en-AU" sz="2400" dirty="0" smtClean="0"/>
              <a:t> (Occ. + Ab.)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7437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Presence/absences indices</a:t>
            </a:r>
            <a:endParaRPr lang="en-AU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070003870"/>
              </p:ext>
            </p:extLst>
          </p:nvPr>
        </p:nvGraphicFramePr>
        <p:xfrm>
          <a:off x="2932112" y="-152400"/>
          <a:ext cx="3544888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1028847" y="2826333"/>
            <a:ext cx="1701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2800" dirty="0" smtClean="0">
                <a:latin typeface="Helvetica Neue" panose="02000503000000020004" pitchFamily="2"/>
              </a:rPr>
              <a:t>Sample 1</a:t>
            </a:r>
            <a:endParaRPr lang="en-AU" sz="2800" dirty="0">
              <a:latin typeface="Helvetica Neue" panose="02000503000000020004" pitchFamily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51486" y="1762125"/>
            <a:ext cx="5886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sz="6000" dirty="0" smtClean="0"/>
              <a:t>b</a:t>
            </a:r>
            <a:endParaRPr lang="en-AU" sz="6000" dirty="0"/>
          </a:p>
        </p:txBody>
      </p:sp>
      <p:sp>
        <p:nvSpPr>
          <p:cNvPr id="9" name="TextBox 8"/>
          <p:cNvSpPr txBox="1"/>
          <p:nvPr/>
        </p:nvSpPr>
        <p:spPr>
          <a:xfrm>
            <a:off x="1670186" y="4038600"/>
            <a:ext cx="7696200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AU" sz="2400" dirty="0" err="1" smtClean="0">
                <a:latin typeface="Helvetica Neue" panose="02000503000000020004" pitchFamily="2"/>
              </a:rPr>
              <a:t>Jaccard</a:t>
            </a:r>
            <a:r>
              <a:rPr lang="en-AU" sz="2400" dirty="0" smtClean="0">
                <a:latin typeface="Helvetica Neue" panose="02000503000000020004" pitchFamily="2"/>
              </a:rPr>
              <a:t> =  b / (</a:t>
            </a:r>
            <a:r>
              <a:rPr lang="en-AU" sz="2400" dirty="0" err="1" smtClean="0">
                <a:latin typeface="Helvetica Neue" panose="02000503000000020004" pitchFamily="2"/>
              </a:rPr>
              <a:t>a+b+c</a:t>
            </a:r>
            <a:r>
              <a:rPr lang="en-AU" sz="2400" dirty="0" smtClean="0">
                <a:latin typeface="Helvetica Neue" panose="02000503000000020004" pitchFamily="2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AU" sz="2400" dirty="0" smtClean="0">
                <a:latin typeface="Helvetica Neue" panose="02000503000000020004" pitchFamily="2"/>
              </a:rPr>
              <a:t>Sorensen (QS) = 2b /(a+2b+c)) </a:t>
            </a:r>
          </a:p>
          <a:p>
            <a:pPr marL="800100" lvl="1" indent="-342900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AU" sz="2400" dirty="0" smtClean="0">
                <a:latin typeface="Helvetica Neue" panose="02000503000000020004" pitchFamily="2"/>
              </a:rPr>
              <a:t>More weight to shared species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08486" y="1752600"/>
            <a:ext cx="553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sz="6000" dirty="0" smtClean="0"/>
              <a:t>a</a:t>
            </a:r>
            <a:endParaRPr lang="en-AU" sz="6000" dirty="0"/>
          </a:p>
        </p:txBody>
      </p:sp>
      <p:sp>
        <p:nvSpPr>
          <p:cNvPr id="12" name="Rectangle 11"/>
          <p:cNvSpPr/>
          <p:nvPr/>
        </p:nvSpPr>
        <p:spPr>
          <a:xfrm>
            <a:off x="5518286" y="1752600"/>
            <a:ext cx="5100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sz="6000" dirty="0" smtClean="0"/>
              <a:t>c</a:t>
            </a:r>
            <a:endParaRPr lang="en-AU" sz="6000" dirty="0"/>
          </a:p>
        </p:txBody>
      </p:sp>
      <p:sp>
        <p:nvSpPr>
          <p:cNvPr id="13" name="Rectangle 12"/>
          <p:cNvSpPr/>
          <p:nvPr/>
        </p:nvSpPr>
        <p:spPr>
          <a:xfrm>
            <a:off x="6532850" y="2844013"/>
            <a:ext cx="1701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2800" dirty="0" smtClean="0">
                <a:latin typeface="Helvetica Neue" panose="02000503000000020004" pitchFamily="2"/>
              </a:rPr>
              <a:t>Sample 2</a:t>
            </a:r>
            <a:endParaRPr lang="en-AU" sz="2800" dirty="0">
              <a:latin typeface="Helvetica Neue" panose="02000503000000020004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9927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 smtClean="0"/>
              <a:t>Indices using both </a:t>
            </a:r>
            <a:br>
              <a:rPr lang="en-AU" dirty="0" smtClean="0"/>
            </a:br>
            <a:r>
              <a:rPr lang="en-AU" dirty="0" smtClean="0"/>
              <a:t>abundance and occurrence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AU" dirty="0" smtClean="0"/>
              <a:t>Bray -Curtis</a:t>
            </a:r>
          </a:p>
          <a:p>
            <a:endParaRPr lang="en-AU" dirty="0" smtClean="0"/>
          </a:p>
          <a:p>
            <a:endParaRPr lang="en-AU" dirty="0" smtClean="0"/>
          </a:p>
          <a:p>
            <a:endParaRPr lang="en-AU" dirty="0" smtClean="0"/>
          </a:p>
          <a:p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Chao-Sorensen</a:t>
            </a:r>
          </a:p>
          <a:p>
            <a:pPr lvl="1"/>
            <a:r>
              <a:rPr lang="en-AU" sz="2400" dirty="0" smtClean="0"/>
              <a:t>Considers both abundance and assumes suboptimal sampling.</a:t>
            </a:r>
            <a:endParaRPr lang="en-AU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858000" y="0"/>
            <a:ext cx="5029200" cy="7700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q"/>
            </a:pPr>
            <a:endParaRPr lang="en-AU" sz="2400" dirty="0"/>
          </a:p>
        </p:txBody>
      </p:sp>
      <p:pic>
        <p:nvPicPr>
          <p:cNvPr id="10242" name="Picture 2" descr="http://www.esajournals.org/na101/home/literatum/publisher/esa/journals/content/ecol/2002/00129658-83.12/0012-9658(2002)083%5B3331%3Arcathe%5D2.0.co%3B2/production/images/medium/i0012-9658-83-12-3331-e6.gif"/>
          <p:cNvPicPr>
            <a:picLocks noChangeAspect="1" noChangeArrowheads="1"/>
          </p:cNvPicPr>
          <p:nvPr/>
        </p:nvPicPr>
        <p:blipFill>
          <a:blip r:embed="rId2" cstate="print"/>
          <a:srcRect r="45333"/>
          <a:stretch>
            <a:fillRect/>
          </a:stretch>
        </p:blipFill>
        <p:spPr bwMode="auto">
          <a:xfrm>
            <a:off x="2133600" y="2020802"/>
            <a:ext cx="3124200" cy="136163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562600" y="1559137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Absolute differences in abundance for </a:t>
            </a:r>
            <a:r>
              <a:rPr lang="en-AU" i="1" dirty="0" err="1" smtClean="0"/>
              <a:t>i</a:t>
            </a:r>
            <a:r>
              <a:rPr lang="en-AU" dirty="0" smtClean="0"/>
              <a:t> in samples </a:t>
            </a:r>
            <a:r>
              <a:rPr lang="en-AU" i="1" dirty="0" smtClean="0"/>
              <a:t>j</a:t>
            </a:r>
            <a:r>
              <a:rPr lang="en-AU" dirty="0" smtClean="0"/>
              <a:t> and </a:t>
            </a:r>
            <a:r>
              <a:rPr lang="en-AU" i="1" dirty="0" smtClean="0"/>
              <a:t>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6437" y="2775586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Sum of abundance for</a:t>
            </a:r>
          </a:p>
          <a:p>
            <a:pPr algn="ctr"/>
            <a:r>
              <a:rPr lang="en-AU" i="1" dirty="0" err="1" smtClean="0"/>
              <a:t>i</a:t>
            </a:r>
            <a:r>
              <a:rPr lang="en-AU" dirty="0" smtClean="0"/>
              <a:t> in samples </a:t>
            </a:r>
            <a:r>
              <a:rPr lang="en-AU" i="1" dirty="0" smtClean="0"/>
              <a:t>j</a:t>
            </a:r>
            <a:r>
              <a:rPr lang="en-AU" dirty="0" smtClean="0"/>
              <a:t> and </a:t>
            </a:r>
            <a:r>
              <a:rPr lang="en-AU" i="1" dirty="0" smtClean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4865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 smtClean="0"/>
              <a:t>Tree-based indices</a:t>
            </a:r>
            <a:endParaRPr lang="en-AU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1295400"/>
            <a:ext cx="26670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b="1" dirty="0" smtClean="0"/>
              <a:t>UNIFRAC</a:t>
            </a:r>
          </a:p>
          <a:p>
            <a:r>
              <a:rPr lang="en-AU" sz="2400" dirty="0" smtClean="0"/>
              <a:t>Based on phylogenetic diversity.</a:t>
            </a:r>
          </a:p>
          <a:p>
            <a:r>
              <a:rPr lang="en-AU" sz="2400" dirty="0" smtClean="0"/>
              <a:t>Useful when comparing very different environments with not many common species.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0" y="0"/>
            <a:ext cx="5029200" cy="7700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q"/>
            </a:pPr>
            <a:endParaRPr lang="en-AU" sz="2400" dirty="0"/>
          </a:p>
        </p:txBody>
      </p:sp>
      <p:pic>
        <p:nvPicPr>
          <p:cNvPr id="1026" name="Picture 2" descr="http://bmf.colorado.edu/unifrac/images/uniFrac_clust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" t="5251" r="5058" b="4540"/>
          <a:stretch/>
        </p:blipFill>
        <p:spPr bwMode="auto">
          <a:xfrm>
            <a:off x="3438799" y="2133600"/>
            <a:ext cx="5629001" cy="358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86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Ways to represent Beta diversity</a:t>
            </a:r>
            <a:endParaRPr lang="en-AU" sz="2800" dirty="0"/>
          </a:p>
        </p:txBody>
      </p:sp>
      <p:sp>
        <p:nvSpPr>
          <p:cNvPr id="4" name="Rectangle 3"/>
          <p:cNvSpPr/>
          <p:nvPr/>
        </p:nvSpPr>
        <p:spPr>
          <a:xfrm>
            <a:off x="4038600" y="2961382"/>
            <a:ext cx="4495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 smtClean="0"/>
              <a:t>	 Sample1   Sample2   Sample3 </a:t>
            </a:r>
          </a:p>
          <a:p>
            <a:r>
              <a:rPr lang="en-AU" sz="1600" dirty="0" smtClean="0"/>
              <a:t>Sample2  0.84                    </a:t>
            </a:r>
          </a:p>
          <a:p>
            <a:r>
              <a:rPr lang="en-AU" sz="1600" dirty="0" smtClean="0"/>
              <a:t>Sample3  0.67	0.65          </a:t>
            </a:r>
          </a:p>
          <a:p>
            <a:r>
              <a:rPr lang="en-AU" sz="1600" dirty="0" smtClean="0"/>
              <a:t>Sample4  0.84	0.67	 0.50</a:t>
            </a:r>
            <a:endParaRPr lang="en-AU" sz="16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038600" y="1371600"/>
          <a:ext cx="4571994" cy="1219200"/>
        </p:xfrm>
        <a:graphic>
          <a:graphicData uri="http://schemas.openxmlformats.org/drawingml/2006/table">
            <a:tbl>
              <a:tblPr/>
              <a:tblGrid>
                <a:gridCol w="761997"/>
                <a:gridCol w="544287"/>
                <a:gridCol w="653142"/>
                <a:gridCol w="653142"/>
                <a:gridCol w="653142"/>
                <a:gridCol w="653142"/>
                <a:gridCol w="653142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Sp1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Sp2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Sp3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Sp4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Sp5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Sp6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Sample4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6019800" y="25908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Down Arrow 7"/>
          <p:cNvSpPr/>
          <p:nvPr/>
        </p:nvSpPr>
        <p:spPr>
          <a:xfrm>
            <a:off x="6019800" y="40386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5" name="Group 35"/>
          <p:cNvGrpSpPr/>
          <p:nvPr/>
        </p:nvGrpSpPr>
        <p:grpSpPr>
          <a:xfrm>
            <a:off x="4114800" y="4432756"/>
            <a:ext cx="4254932" cy="1995465"/>
            <a:chOff x="1933575" y="828530"/>
            <a:chExt cx="4939553" cy="6034328"/>
          </a:xfrm>
          <a:solidFill>
            <a:schemeClr val="bg1"/>
          </a:solidFill>
        </p:grpSpPr>
        <p:sp>
          <p:nvSpPr>
            <p:cNvPr id="37" name="Rectangle 6"/>
            <p:cNvSpPr>
              <a:spLocks noChangeArrowheads="1"/>
            </p:cNvSpPr>
            <p:nvPr/>
          </p:nvSpPr>
          <p:spPr bwMode="auto">
            <a:xfrm rot="16200000">
              <a:off x="1631814" y="3106810"/>
              <a:ext cx="2617659" cy="2858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Sample1 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 rot="16200000">
              <a:off x="2797241" y="4028531"/>
              <a:ext cx="2617659" cy="2858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Sample2 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Rectangle 8"/>
            <p:cNvSpPr>
              <a:spLocks noChangeArrowheads="1"/>
            </p:cNvSpPr>
            <p:nvPr/>
          </p:nvSpPr>
          <p:spPr bwMode="auto">
            <a:xfrm rot="16200000">
              <a:off x="4108515" y="5328186"/>
              <a:ext cx="2617659" cy="2858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Sample3 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Rectangle 9"/>
            <p:cNvSpPr>
              <a:spLocks noChangeArrowheads="1"/>
            </p:cNvSpPr>
            <p:nvPr/>
          </p:nvSpPr>
          <p:spPr bwMode="auto">
            <a:xfrm rot="16200000">
              <a:off x="5421380" y="5411111"/>
              <a:ext cx="2617657" cy="2858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Sample4 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Freeform 10"/>
            <p:cNvSpPr>
              <a:spLocks/>
            </p:cNvSpPr>
            <p:nvPr/>
          </p:nvSpPr>
          <p:spPr bwMode="auto">
            <a:xfrm>
              <a:off x="5413375" y="3775076"/>
              <a:ext cx="1312863" cy="211138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0"/>
                </a:cxn>
                <a:cxn ang="0">
                  <a:pos x="138" y="0"/>
                </a:cxn>
                <a:cxn ang="0">
                  <a:pos x="138" y="22"/>
                </a:cxn>
              </a:cxnLst>
              <a:rect l="0" t="0" r="r" b="b"/>
              <a:pathLst>
                <a:path w="138" h="22">
                  <a:moveTo>
                    <a:pt x="0" y="22"/>
                  </a:moveTo>
                  <a:lnTo>
                    <a:pt x="0" y="0"/>
                  </a:lnTo>
                  <a:lnTo>
                    <a:pt x="138" y="0"/>
                  </a:lnTo>
                  <a:lnTo>
                    <a:pt x="138" y="22"/>
                  </a:lnTo>
                </a:path>
              </a:pathLst>
            </a:custGeom>
            <a:grpFill/>
            <a:ln w="6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4102100" y="2544763"/>
              <a:ext cx="1966913" cy="123031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0" y="0"/>
                </a:cxn>
                <a:cxn ang="0">
                  <a:pos x="207" y="0"/>
                </a:cxn>
                <a:cxn ang="0">
                  <a:pos x="207" y="129"/>
                </a:cxn>
              </a:cxnLst>
              <a:rect l="0" t="0" r="r" b="b"/>
              <a:pathLst>
                <a:path w="207" h="129">
                  <a:moveTo>
                    <a:pt x="0" y="23"/>
                  </a:moveTo>
                  <a:lnTo>
                    <a:pt x="0" y="0"/>
                  </a:lnTo>
                  <a:lnTo>
                    <a:pt x="207" y="0"/>
                  </a:lnTo>
                  <a:lnTo>
                    <a:pt x="207" y="129"/>
                  </a:lnTo>
                </a:path>
              </a:pathLst>
            </a:custGeom>
            <a:grpFill/>
            <a:ln w="6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2789238" y="1628776"/>
              <a:ext cx="2290763" cy="915988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0"/>
                </a:cxn>
                <a:cxn ang="0">
                  <a:pos x="241" y="0"/>
                </a:cxn>
                <a:cxn ang="0">
                  <a:pos x="241" y="96"/>
                </a:cxn>
              </a:cxnLst>
              <a:rect l="0" t="0" r="r" b="b"/>
              <a:pathLst>
                <a:path w="241" h="96">
                  <a:moveTo>
                    <a:pt x="0" y="22"/>
                  </a:moveTo>
                  <a:lnTo>
                    <a:pt x="0" y="0"/>
                  </a:lnTo>
                  <a:lnTo>
                    <a:pt x="241" y="0"/>
                  </a:lnTo>
                  <a:lnTo>
                    <a:pt x="241" y="96"/>
                  </a:lnTo>
                </a:path>
              </a:pathLst>
            </a:custGeom>
            <a:grpFill/>
            <a:ln w="6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13"/>
            <p:cNvSpPr>
              <a:spLocks noChangeShapeType="1"/>
            </p:cNvSpPr>
            <p:nvPr/>
          </p:nvSpPr>
          <p:spPr bwMode="auto">
            <a:xfrm flipV="1">
              <a:off x="2627313" y="1533526"/>
              <a:ext cx="1588" cy="2309813"/>
            </a:xfrm>
            <a:prstGeom prst="line">
              <a:avLst/>
            </a:prstGeom>
            <a:grpFill/>
            <a:ln w="6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14"/>
            <p:cNvSpPr>
              <a:spLocks noChangeShapeType="1"/>
            </p:cNvSpPr>
            <p:nvPr/>
          </p:nvSpPr>
          <p:spPr bwMode="auto">
            <a:xfrm flipH="1">
              <a:off x="2541588" y="3843338"/>
              <a:ext cx="85725" cy="1588"/>
            </a:xfrm>
            <a:prstGeom prst="line">
              <a:avLst/>
            </a:prstGeom>
            <a:grpFill/>
            <a:ln w="6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15"/>
            <p:cNvSpPr>
              <a:spLocks noChangeShapeType="1"/>
            </p:cNvSpPr>
            <p:nvPr/>
          </p:nvSpPr>
          <p:spPr bwMode="auto">
            <a:xfrm flipH="1">
              <a:off x="2541588" y="3451226"/>
              <a:ext cx="85725" cy="1588"/>
            </a:xfrm>
            <a:prstGeom prst="line">
              <a:avLst/>
            </a:prstGeom>
            <a:grpFill/>
            <a:ln w="6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16"/>
            <p:cNvSpPr>
              <a:spLocks noChangeShapeType="1"/>
            </p:cNvSpPr>
            <p:nvPr/>
          </p:nvSpPr>
          <p:spPr bwMode="auto">
            <a:xfrm flipH="1">
              <a:off x="2541588" y="3070226"/>
              <a:ext cx="85725" cy="1588"/>
            </a:xfrm>
            <a:prstGeom prst="line">
              <a:avLst/>
            </a:prstGeom>
            <a:grpFill/>
            <a:ln w="6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17"/>
            <p:cNvSpPr>
              <a:spLocks noChangeShapeType="1"/>
            </p:cNvSpPr>
            <p:nvPr/>
          </p:nvSpPr>
          <p:spPr bwMode="auto">
            <a:xfrm flipH="1">
              <a:off x="2541588" y="2687638"/>
              <a:ext cx="85725" cy="1588"/>
            </a:xfrm>
            <a:prstGeom prst="line">
              <a:avLst/>
            </a:prstGeom>
            <a:grpFill/>
            <a:ln w="6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18"/>
            <p:cNvSpPr>
              <a:spLocks noChangeShapeType="1"/>
            </p:cNvSpPr>
            <p:nvPr/>
          </p:nvSpPr>
          <p:spPr bwMode="auto">
            <a:xfrm flipH="1">
              <a:off x="2541588" y="2297113"/>
              <a:ext cx="85725" cy="1588"/>
            </a:xfrm>
            <a:prstGeom prst="line">
              <a:avLst/>
            </a:prstGeom>
            <a:grpFill/>
            <a:ln w="6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19"/>
            <p:cNvSpPr>
              <a:spLocks noChangeShapeType="1"/>
            </p:cNvSpPr>
            <p:nvPr/>
          </p:nvSpPr>
          <p:spPr bwMode="auto">
            <a:xfrm flipH="1">
              <a:off x="2541588" y="1914526"/>
              <a:ext cx="85725" cy="1588"/>
            </a:xfrm>
            <a:prstGeom prst="line">
              <a:avLst/>
            </a:prstGeom>
            <a:grpFill/>
            <a:ln w="6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20"/>
            <p:cNvSpPr>
              <a:spLocks noChangeShapeType="1"/>
            </p:cNvSpPr>
            <p:nvPr/>
          </p:nvSpPr>
          <p:spPr bwMode="auto">
            <a:xfrm flipH="1">
              <a:off x="2541588" y="1533526"/>
              <a:ext cx="85725" cy="1588"/>
            </a:xfrm>
            <a:prstGeom prst="line">
              <a:avLst/>
            </a:prstGeom>
            <a:grpFill/>
            <a:ln w="6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1"/>
            <p:cNvSpPr>
              <a:spLocks noChangeArrowheads="1"/>
            </p:cNvSpPr>
            <p:nvPr/>
          </p:nvSpPr>
          <p:spPr bwMode="auto">
            <a:xfrm rot="16200000">
              <a:off x="2217738" y="3738563"/>
              <a:ext cx="361950" cy="2095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0.50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Rectangle 22"/>
            <p:cNvSpPr>
              <a:spLocks noChangeArrowheads="1"/>
            </p:cNvSpPr>
            <p:nvPr/>
          </p:nvSpPr>
          <p:spPr bwMode="auto">
            <a:xfrm rot="16200000">
              <a:off x="2217738" y="2965451"/>
              <a:ext cx="361950" cy="2095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0.60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Rectangle 23"/>
            <p:cNvSpPr>
              <a:spLocks noChangeArrowheads="1"/>
            </p:cNvSpPr>
            <p:nvPr/>
          </p:nvSpPr>
          <p:spPr bwMode="auto">
            <a:xfrm rot="16200000">
              <a:off x="2217738" y="2190751"/>
              <a:ext cx="361950" cy="2095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0.70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Rectangle 24"/>
            <p:cNvSpPr>
              <a:spLocks noChangeArrowheads="1"/>
            </p:cNvSpPr>
            <p:nvPr/>
          </p:nvSpPr>
          <p:spPr bwMode="auto">
            <a:xfrm rot="16200000">
              <a:off x="2217738" y="1427163"/>
              <a:ext cx="361950" cy="2095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0.80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Rectangle 25"/>
            <p:cNvSpPr>
              <a:spLocks noChangeArrowheads="1"/>
            </p:cNvSpPr>
            <p:nvPr/>
          </p:nvSpPr>
          <p:spPr bwMode="auto">
            <a:xfrm>
              <a:off x="3787775" y="828530"/>
              <a:ext cx="2011663" cy="65150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Cluster </a:t>
              </a:r>
              <a:r>
                <a:rPr kumimoji="0" lang="en-US" sz="1400" b="1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Dendrogram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rot="16200000">
              <a:off x="1787525" y="3241676"/>
              <a:ext cx="501650" cy="2095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Height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045194" y="1570866"/>
            <a:ext cx="228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829452">
              <a:spcBef>
                <a:spcPct val="20000"/>
              </a:spcBef>
            </a:pPr>
            <a:r>
              <a:rPr lang="en-AU" sz="2400" dirty="0" smtClean="0">
                <a:solidFill>
                  <a:prstClr val="black"/>
                </a:solidFill>
                <a:latin typeface="Helvetica Neue" panose="02000503000000020004" pitchFamily="2"/>
              </a:rPr>
              <a:t>Create species by sample table</a:t>
            </a:r>
            <a:endParaRPr lang="en-AU" sz="24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77482" y="3176825"/>
            <a:ext cx="228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829452">
              <a:spcBef>
                <a:spcPct val="20000"/>
              </a:spcBef>
            </a:pP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Create a distance matrix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5194" y="4830625"/>
            <a:ext cx="228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829452">
              <a:spcBef>
                <a:spcPct val="20000"/>
              </a:spcBef>
            </a:pPr>
            <a:r>
              <a:rPr lang="en-AU" sz="2400" dirty="0" smtClean="0">
                <a:solidFill>
                  <a:prstClr val="black"/>
                </a:solidFill>
                <a:latin typeface="Helvetica Neue" panose="02000503000000020004" pitchFamily="2"/>
              </a:rPr>
              <a:t>Create </a:t>
            </a:r>
            <a:r>
              <a:rPr lang="en-AU" sz="2400" dirty="0">
                <a:solidFill>
                  <a:prstClr val="black"/>
                </a:solidFill>
                <a:latin typeface="Helvetica Neue" panose="02000503000000020004" pitchFamily="2"/>
              </a:rPr>
              <a:t>a clustering tree or ordination</a:t>
            </a:r>
          </a:p>
        </p:txBody>
      </p:sp>
    </p:spTree>
    <p:extLst>
      <p:ext uri="{BB962C8B-B14F-4D97-AF65-F5344CB8AC3E}">
        <p14:creationId xmlns:p14="http://schemas.microsoft.com/office/powerpoint/2010/main" val="35731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1269146" y="35052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Now some examples…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0287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1. Microorganisms have important roles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 anchor="ctr">
            <a:normAutofit/>
          </a:bodyPr>
          <a:lstStyle/>
          <a:p>
            <a:pPr marL="0" lvl="0" indent="0" algn="ctr">
              <a:buNone/>
            </a:pPr>
            <a:r>
              <a:rPr lang="en-AU" sz="2800" dirty="0" smtClean="0"/>
              <a:t>Important players in biogeochemical cycles</a:t>
            </a:r>
          </a:p>
          <a:p>
            <a:pPr marL="0" lvl="0" indent="0" algn="ctr">
              <a:buNone/>
            </a:pPr>
            <a:r>
              <a:rPr lang="en-AU" sz="2800" dirty="0" smtClean="0"/>
              <a:t>(C,N,S, etc.)</a:t>
            </a:r>
            <a:endParaRPr lang="en-AU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2971800"/>
            <a:ext cx="3581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  <a:tabLst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http://apbiosemonefinalreview.pbworks.com/f/55_14cNitrogenCycle-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1565307"/>
            <a:ext cx="4800599" cy="4905059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09600" y="6564868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http://apbiosemonefinalreview.pbworks.com/f/55_14cNitrogenCycle-L.jpg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3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5" y="36499"/>
            <a:ext cx="812611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276913"/>
            <a:ext cx="91440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itle 6"/>
          <p:cNvSpPr txBox="1">
            <a:spLocks/>
          </p:cNvSpPr>
          <p:nvPr/>
        </p:nvSpPr>
        <p:spPr>
          <a:xfrm>
            <a:off x="5410199" y="3352800"/>
            <a:ext cx="3164153" cy="2438400"/>
          </a:xfrm>
          <a:prstGeom prst="rect">
            <a:avLst/>
          </a:prstGeom>
        </p:spPr>
        <p:txBody>
          <a:bodyPr vert="horz" lIns="82945" tIns="41473" rIns="82945" bIns="41473" rtlCol="0" anchor="ctr">
            <a:noAutofit/>
          </a:bodyPr>
          <a:lstStyle>
            <a:lvl1pPr algn="ctr" defTabSz="829452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400" dirty="0" smtClean="0">
                <a:effectLst/>
                <a:latin typeface="Helvetica Neue" panose="02000503000000020004" pitchFamily="2"/>
              </a:rPr>
              <a:t>Nested blocks design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400" dirty="0" smtClean="0">
                <a:effectLst/>
                <a:latin typeface="Helvetica Neue" panose="02000503000000020004" pitchFamily="2"/>
              </a:rPr>
              <a:t>Natural forest converted to pastures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400" dirty="0" smtClean="0">
                <a:effectLst/>
                <a:latin typeface="Helvetica Neue" panose="02000503000000020004" pitchFamily="2"/>
              </a:rPr>
              <a:t>Diversity analysis of 16S rRNA data using 454 data with MOTHUR and RDP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1" y="2676466"/>
            <a:ext cx="3948875" cy="331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72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 smtClean="0"/>
              <a:t>Conversion to agriculture affects the community composition </a:t>
            </a:r>
            <a:endParaRPr lang="en-AU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3718869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692" y="1591606"/>
            <a:ext cx="43243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10200" y="1905000"/>
            <a:ext cx="14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 smtClean="0">
                <a:latin typeface="Helvetica Neue" panose="02000503000000020004" pitchFamily="2"/>
              </a:rPr>
              <a:t>Forest</a:t>
            </a:r>
            <a:endParaRPr lang="en-AU" sz="2000" b="1" dirty="0">
              <a:latin typeface="Helvetica Neue" panose="02000503000000020004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6600" y="4114800"/>
            <a:ext cx="1533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/>
              </a:rPr>
              <a:t>Pasture</a:t>
            </a:r>
            <a:endParaRPr lang="en-AU" sz="20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24400" y="4993661"/>
            <a:ext cx="397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/>
              <a:t>NMDS using</a:t>
            </a:r>
          </a:p>
          <a:p>
            <a:pPr algn="ctr"/>
            <a:r>
              <a:rPr lang="en-AU" sz="2400" b="1" dirty="0" smtClean="0"/>
              <a:t> Bray-Curtis distances</a:t>
            </a:r>
            <a:endParaRPr lang="en-AU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9895" y="4982506"/>
            <a:ext cx="39782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/>
              <a:t>Classification using representative sequences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35048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 smtClean="0"/>
              <a:t>Conversion increases the communities’ diversity</a:t>
            </a:r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32004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52600"/>
            <a:ext cx="306705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519178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 smtClean="0"/>
              <a:t>Alpha diversity changes</a:t>
            </a:r>
            <a:endParaRPr lang="en-A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562600" y="5191780"/>
            <a:ext cx="243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/>
              <a:t>Beta </a:t>
            </a:r>
            <a:r>
              <a:rPr lang="en-AU" sz="2800" dirty="0"/>
              <a:t>diversity changes</a:t>
            </a:r>
          </a:p>
        </p:txBody>
      </p:sp>
    </p:spTree>
    <p:extLst>
      <p:ext uri="{BB962C8B-B14F-4D97-AF65-F5344CB8AC3E}">
        <p14:creationId xmlns:p14="http://schemas.microsoft.com/office/powerpoint/2010/main" val="16577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33400" y="1396658"/>
            <a:ext cx="8461010" cy="4013542"/>
            <a:chOff x="457200" y="-579146"/>
            <a:chExt cx="8386134" cy="3733673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17"/>
            <a:stretch/>
          </p:blipFill>
          <p:spPr bwMode="auto">
            <a:xfrm>
              <a:off x="457200" y="152400"/>
              <a:ext cx="8386134" cy="3002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87982" y="-531570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Forest</a:t>
              </a:r>
              <a:endParaRPr lang="en-US" sz="24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69383" y="-579146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Pasture</a:t>
              </a:r>
              <a:endParaRPr lang="en-US" sz="2400" b="1" dirty="0"/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 smtClean="0"/>
              <a:t>Conversion to agriculture homogenizes the communities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4839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wait, there is more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7478229" cy="559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98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Resources</a:t>
            </a:r>
            <a:endParaRPr lang="en-AU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7562" y="1295400"/>
            <a:ext cx="7312038" cy="4876800"/>
          </a:xfrm>
        </p:spPr>
        <p:txBody>
          <a:bodyPr>
            <a:normAutofit/>
          </a:bodyPr>
          <a:lstStyle/>
          <a:p>
            <a:r>
              <a:rPr lang="en-AU" sz="2400" dirty="0" smtClean="0"/>
              <a:t>Multivariate analysis in microbial ecology. </a:t>
            </a:r>
            <a:r>
              <a:rPr lang="en-AU" sz="2400" dirty="0" err="1" smtClean="0"/>
              <a:t>Ramette</a:t>
            </a:r>
            <a:r>
              <a:rPr lang="en-AU" sz="2400" dirty="0"/>
              <a:t> </a:t>
            </a:r>
            <a:r>
              <a:rPr lang="en-AU" sz="2400" dirty="0" smtClean="0"/>
              <a:t>2007. FEMS </a:t>
            </a:r>
            <a:r>
              <a:rPr lang="en-AU" sz="2400" dirty="0" err="1" smtClean="0"/>
              <a:t>Microbiol</a:t>
            </a:r>
            <a:r>
              <a:rPr lang="en-AU" sz="2400" dirty="0" smtClean="0"/>
              <a:t> </a:t>
            </a:r>
            <a:r>
              <a:rPr lang="en-AU" sz="2400" dirty="0" err="1" smtClean="0"/>
              <a:t>Ecol</a:t>
            </a:r>
            <a:r>
              <a:rPr lang="en-AU" sz="2400" dirty="0" smtClean="0"/>
              <a:t> 62:142-160. </a:t>
            </a:r>
            <a:r>
              <a:rPr lang="en-US" sz="2400" dirty="0" smtClean="0"/>
              <a:t>DOI:10.1111/j.1574-6941.2007.00375.x</a:t>
            </a:r>
          </a:p>
          <a:p>
            <a:r>
              <a:rPr lang="en-US" sz="2400" dirty="0"/>
              <a:t>Tree </a:t>
            </a:r>
            <a:r>
              <a:rPr lang="en-US" sz="2400" dirty="0" smtClean="0"/>
              <a:t>diversity analysis: A </a:t>
            </a:r>
            <a:r>
              <a:rPr lang="en-US" sz="2400" dirty="0"/>
              <a:t>manual and software for common </a:t>
            </a:r>
            <a:r>
              <a:rPr lang="en-US" sz="2400" dirty="0" smtClean="0"/>
              <a:t>statistical methods </a:t>
            </a:r>
            <a:r>
              <a:rPr lang="en-US" sz="2400" dirty="0"/>
              <a:t>for ecological and biodiversity </a:t>
            </a:r>
            <a:r>
              <a:rPr lang="en-US" sz="2400" dirty="0" smtClean="0"/>
              <a:t>studies. Roeland </a:t>
            </a:r>
            <a:r>
              <a:rPr lang="en-US" sz="2400" dirty="0" err="1"/>
              <a:t>Kindt</a:t>
            </a:r>
            <a:r>
              <a:rPr lang="en-US" sz="2400" dirty="0"/>
              <a:t> and Richard </a:t>
            </a:r>
            <a:r>
              <a:rPr lang="en-US" sz="2400" dirty="0" smtClean="0"/>
              <a:t>Coe. World </a:t>
            </a:r>
            <a:r>
              <a:rPr lang="en-US" sz="2400" dirty="0"/>
              <a:t>Agroforestry Centre, Nairobi, </a:t>
            </a:r>
            <a:r>
              <a:rPr lang="en-US" sz="2400" dirty="0" smtClean="0"/>
              <a:t>Kenya. www.</a:t>
            </a:r>
            <a:r>
              <a:rPr lang="en-US" sz="2400" b="1" dirty="0" smtClean="0"/>
              <a:t>worldagroforestry</a:t>
            </a:r>
            <a:r>
              <a:rPr lang="en-US" sz="2400" dirty="0" smtClean="0"/>
              <a:t>.org/downloads/Publications/PDFS/b13695.pdf (Free, includes R codes)</a:t>
            </a:r>
            <a:endParaRPr lang="en-AU" sz="2400" dirty="0" smtClean="0"/>
          </a:p>
        </p:txBody>
      </p:sp>
    </p:spTree>
    <p:extLst>
      <p:ext uri="{BB962C8B-B14F-4D97-AF65-F5344CB8AC3E}">
        <p14:creationId xmlns:p14="http://schemas.microsoft.com/office/powerpoint/2010/main" val="279358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-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42143" y="2590800"/>
            <a:ext cx="3620129" cy="381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smtClean="0"/>
              <a:t>Alpha</a:t>
            </a:r>
          </a:p>
          <a:p>
            <a:r>
              <a:rPr lang="en-US" sz="2400" dirty="0" smtClean="0"/>
              <a:t>Within </a:t>
            </a:r>
            <a:r>
              <a:rPr lang="en-US" sz="2400" dirty="0"/>
              <a:t>a </a:t>
            </a:r>
            <a:r>
              <a:rPr lang="en-US" sz="2400" dirty="0" smtClean="0"/>
              <a:t>community (Species diversity in a site or habitat)</a:t>
            </a:r>
          </a:p>
          <a:p>
            <a:r>
              <a:rPr lang="en-US" sz="2400" dirty="0" smtClean="0"/>
              <a:t>Richness, Evenness</a:t>
            </a:r>
          </a:p>
          <a:p>
            <a:r>
              <a:rPr lang="en-US" sz="2400" dirty="0" smtClean="0"/>
              <a:t>Chao1, Simpson, Shannon Index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2590800"/>
            <a:ext cx="3657600" cy="381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smtClean="0"/>
              <a:t>Beta</a:t>
            </a:r>
          </a:p>
          <a:p>
            <a:r>
              <a:rPr lang="en-US" sz="2400" dirty="0" smtClean="0"/>
              <a:t>Among communities (Differentiation of habitats)</a:t>
            </a:r>
          </a:p>
          <a:p>
            <a:r>
              <a:rPr lang="en-US" sz="2400" dirty="0" smtClean="0"/>
              <a:t>Sorensen, </a:t>
            </a:r>
            <a:r>
              <a:rPr lang="en-US" sz="2400" dirty="0" err="1" smtClean="0"/>
              <a:t>Jaccard</a:t>
            </a:r>
            <a:r>
              <a:rPr lang="en-US" sz="2400" dirty="0" smtClean="0"/>
              <a:t>, Bray-Curtis indices</a:t>
            </a:r>
          </a:p>
          <a:p>
            <a:r>
              <a:rPr lang="en-US" sz="2400" dirty="0" smtClean="0"/>
              <a:t>Clustering, ordinations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914400" y="1161365"/>
            <a:ext cx="7315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3200" dirty="0">
                <a:latin typeface="Helvetica Neue" panose="02000503000000020004" pitchFamily="2"/>
              </a:rPr>
              <a:t>The variety and abundance of species in a defined study unit.</a:t>
            </a:r>
            <a:endParaRPr lang="en-AU" sz="3200" i="1" dirty="0">
              <a:latin typeface="Helvetica Neue" panose="02000503000000020004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3975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1. Microorganisms have important roles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 anchor="ctr">
            <a:normAutofit/>
          </a:bodyPr>
          <a:lstStyle/>
          <a:p>
            <a:pPr marL="0" lvl="0" indent="0" algn="ctr">
              <a:buNone/>
            </a:pPr>
            <a:r>
              <a:rPr lang="en-AU" sz="2800" dirty="0" smtClean="0"/>
              <a:t>Important interactions with other organisms, including humans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2971800"/>
            <a:ext cx="3581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  <a:tabLst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4274" name="Picture 2" descr="http://www.giconsults.com/images/gi-tract.gif"/>
          <p:cNvPicPr>
            <a:picLocks noChangeAspect="1" noChangeArrowheads="1"/>
          </p:cNvPicPr>
          <p:nvPr/>
        </p:nvPicPr>
        <p:blipFill>
          <a:blip r:embed="rId2" cstate="print"/>
          <a:srcRect t="8959" r="63842" b="30123"/>
          <a:stretch>
            <a:fillRect/>
          </a:stretch>
        </p:blipFill>
        <p:spPr bwMode="auto">
          <a:xfrm>
            <a:off x="5221514" y="1524000"/>
            <a:ext cx="1447800" cy="2590800"/>
          </a:xfrm>
          <a:prstGeom prst="rect">
            <a:avLst/>
          </a:prstGeom>
          <a:noFill/>
        </p:spPr>
      </p:pic>
      <p:pic>
        <p:nvPicPr>
          <p:cNvPr id="54276" name="Picture 4" descr="http://www.fao.org/docrep/006/ad228e/AD228E93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97914" y="1600200"/>
            <a:ext cx="1524000" cy="2694432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876300" y="6500367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http://www.fao.org/docrep/006/ad228e/AD228E93.gif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4" cstate="print"/>
          <a:srcRect l="3980" t="26667" r="3636" b="606"/>
          <a:stretch>
            <a:fillRect/>
          </a:stretch>
        </p:blipFill>
        <p:spPr bwMode="auto">
          <a:xfrm>
            <a:off x="5297714" y="4343400"/>
            <a:ext cx="3048000" cy="179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475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1. Microorganisms have important roles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AU" sz="2400" dirty="0" smtClean="0"/>
              <a:t>Biotechnological potential</a:t>
            </a:r>
          </a:p>
          <a:p>
            <a:pPr algn="ctr"/>
            <a:endParaRPr lang="en-AU" sz="2400" dirty="0" smtClean="0"/>
          </a:p>
          <a:p>
            <a:pPr algn="ctr"/>
            <a:r>
              <a:rPr lang="en-AU" sz="2400" dirty="0" smtClean="0"/>
              <a:t>Wastewater treatment using anaerobic ammonia oxidation. </a:t>
            </a:r>
          </a:p>
          <a:p>
            <a:pPr marL="0" lvl="1" indent="0" algn="ctr">
              <a:buNone/>
              <a:defRPr/>
            </a:pPr>
            <a:endParaRPr lang="en-AU" sz="2100" dirty="0" smtClean="0"/>
          </a:p>
          <a:p>
            <a:pPr marL="0" lvl="1" indent="0" algn="ctr">
              <a:buNone/>
              <a:defRPr/>
            </a:pPr>
            <a:r>
              <a:rPr lang="en-AU" sz="2100" dirty="0" smtClean="0"/>
              <a:t>↓60%  energy consumption</a:t>
            </a:r>
          </a:p>
          <a:p>
            <a:pPr marL="0" lvl="1" indent="0" algn="ctr">
              <a:buNone/>
              <a:defRPr/>
            </a:pPr>
            <a:r>
              <a:rPr lang="en-AU" sz="2100" dirty="0" smtClean="0"/>
              <a:t> ↓ 88% CO</a:t>
            </a:r>
            <a:r>
              <a:rPr lang="en-AU" sz="2100" baseline="-25000" dirty="0" smtClean="0"/>
              <a:t>2  </a:t>
            </a:r>
            <a:r>
              <a:rPr lang="en-AU" sz="2100" dirty="0" err="1" smtClean="0"/>
              <a:t>emmmisions</a:t>
            </a:r>
            <a:endParaRPr lang="en-AU" sz="2100" dirty="0" smtClean="0"/>
          </a:p>
          <a:p>
            <a:pPr marL="0" lvl="1" indent="0" algn="ctr">
              <a:buNone/>
              <a:defRPr/>
            </a:pPr>
            <a:r>
              <a:rPr lang="en-AU" sz="2100" dirty="0" smtClean="0"/>
              <a:t>↓ 50% space use</a:t>
            </a:r>
          </a:p>
          <a:p>
            <a:pPr algn="ctr"/>
            <a:endParaRPr lang="en-AU" sz="2400" dirty="0"/>
          </a:p>
        </p:txBody>
      </p:sp>
      <p:pic>
        <p:nvPicPr>
          <p:cNvPr id="5" name="Picture 2" descr="http://www.twanetwerk.nl/upl_images/anammox_react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066800"/>
            <a:ext cx="3714750" cy="4953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28600" y="6550223"/>
            <a:ext cx="4724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 err="1" smtClean="0">
                <a:solidFill>
                  <a:schemeClr val="bg1"/>
                </a:solidFill>
              </a:rPr>
              <a:t>Anammox</a:t>
            </a:r>
            <a:r>
              <a:rPr lang="en-AU" sz="1400" dirty="0" smtClean="0">
                <a:solidFill>
                  <a:schemeClr val="bg1"/>
                </a:solidFill>
              </a:rPr>
              <a:t> </a:t>
            </a:r>
            <a:r>
              <a:rPr lang="en-AU" sz="1400" dirty="0" err="1" smtClean="0">
                <a:solidFill>
                  <a:schemeClr val="bg1"/>
                </a:solidFill>
              </a:rPr>
              <a:t>bioreacton</a:t>
            </a:r>
            <a:r>
              <a:rPr lang="en-AU" sz="1400" dirty="0" smtClean="0">
                <a:solidFill>
                  <a:schemeClr val="bg1"/>
                </a:solidFill>
              </a:rPr>
              <a:t> from: http://www.twanetwerk.nl</a:t>
            </a:r>
            <a:endParaRPr lang="en-AU" sz="1400" dirty="0">
              <a:solidFill>
                <a:schemeClr val="bg1"/>
              </a:solidFill>
            </a:endParaRPr>
          </a:p>
        </p:txBody>
      </p:sp>
      <p:pic>
        <p:nvPicPr>
          <p:cNvPr id="7" name="Picture 4" descr="http://t1.gstatic.com/images?q=tbn:ANd9GcR-bQcIV5aRjGFFXdgnMm1XSNH-fPdRDy6JYgQ54okzYRO6HmdTvA"/>
          <p:cNvPicPr>
            <a:picLocks noChangeAspect="1" noChangeArrowheads="1"/>
          </p:cNvPicPr>
          <p:nvPr/>
        </p:nvPicPr>
        <p:blipFill>
          <a:blip r:embed="rId3" cstate="print"/>
          <a:srcRect l="6104" t="5262" r="6707" b="5921"/>
          <a:stretch>
            <a:fillRect/>
          </a:stretch>
        </p:blipFill>
        <p:spPr bwMode="auto">
          <a:xfrm>
            <a:off x="6496050" y="3657600"/>
            <a:ext cx="1981200" cy="228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180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1. Microorganisms have important roles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AU" dirty="0" smtClean="0"/>
              <a:t>Highest metabolic and genetic diversity</a:t>
            </a:r>
            <a:endParaRPr lang="en-AU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3124200"/>
            <a:ext cx="3581400" cy="475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Wingdings" pitchFamily="2" charset="2"/>
              <a:buNone/>
              <a:tabLst/>
              <a:defRPr/>
            </a:pPr>
            <a:endParaRPr kumimoji="0" lang="en-AU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572001" y="1295400"/>
            <a:ext cx="4114800" cy="4495800"/>
            <a:chOff x="3204782" y="-406081"/>
            <a:chExt cx="5939217" cy="6502081"/>
          </a:xfrm>
        </p:grpSpPr>
        <p:pic>
          <p:nvPicPr>
            <p:cNvPr id="4" name="Picture 2" descr="http://upload.wikimedia.org/wikipedia/en/3/36/ITOL_Tree_of_life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04782" y="152400"/>
              <a:ext cx="5939217" cy="5943600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4084665" y="-406081"/>
              <a:ext cx="1583793" cy="534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2"/>
                  </a:solidFill>
                </a:rPr>
                <a:t>Humans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rot="16200000" flipH="1">
              <a:off x="5329082" y="510989"/>
              <a:ext cx="457200" cy="152400"/>
            </a:xfrm>
            <a:prstGeom prst="straightConnector1">
              <a:avLst/>
            </a:prstGeom>
            <a:ln w="3175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32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000" y="6477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 smtClean="0">
                <a:solidFill>
                  <a:schemeClr val="bg1"/>
                </a:solidFill>
              </a:rPr>
              <a:t>Data from National Human Genome Research Institute (http://www.genome.gov/sequencingcosts/)</a:t>
            </a:r>
            <a:endParaRPr lang="en-AU" sz="1600" dirty="0">
              <a:solidFill>
                <a:schemeClr val="bg1"/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2. Sequencing costs have considerably decreased</a:t>
            </a:r>
            <a:endParaRPr lang="en-AU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1344392"/>
              </p:ext>
            </p:extLst>
          </p:nvPr>
        </p:nvGraphicFramePr>
        <p:xfrm>
          <a:off x="381000" y="1143000"/>
          <a:ext cx="8458200" cy="5036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9042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3. We know little about the microorganisms</a:t>
            </a:r>
            <a:endParaRPr lang="en-AU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AU" sz="2800" dirty="0" smtClean="0"/>
              <a:t>Most abundant living organisms (4-6 x 10</a:t>
            </a:r>
            <a:r>
              <a:rPr lang="en-AU" sz="2800" baseline="30000" dirty="0" smtClean="0"/>
              <a:t>30</a:t>
            </a:r>
            <a:r>
              <a:rPr lang="en-AU" sz="2800" dirty="0" smtClean="0"/>
              <a:t>)</a:t>
            </a:r>
          </a:p>
          <a:p>
            <a:r>
              <a:rPr lang="en-AU" sz="2800" dirty="0" smtClean="0"/>
              <a:t>Many unexplored ecosystems</a:t>
            </a:r>
          </a:p>
          <a:p>
            <a:r>
              <a:rPr lang="en-AU" sz="2800" dirty="0" smtClean="0"/>
              <a:t>Many unexplored groups</a:t>
            </a:r>
          </a:p>
          <a:p>
            <a:pPr lvl="1"/>
            <a:r>
              <a:rPr lang="en-AU" sz="2400" dirty="0" smtClean="0"/>
              <a:t>Uncultivated phyla</a:t>
            </a:r>
          </a:p>
          <a:p>
            <a:pPr lvl="1"/>
            <a:r>
              <a:rPr lang="en-AU" sz="2400" dirty="0" err="1" smtClean="0"/>
              <a:t>Archaeas</a:t>
            </a:r>
            <a:endParaRPr lang="en-AU" sz="2400" dirty="0" smtClean="0"/>
          </a:p>
          <a:p>
            <a:pPr lvl="1"/>
            <a:r>
              <a:rPr lang="en-AU" sz="2400" dirty="0" smtClean="0"/>
              <a:t>Fungi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6" name="Picture 2" descr="C:\Users\Erick Cardenas\Dropbox\Job applications\2015 UBC Lectures\Class material\screen shot 2015-03-30 at 5.26.49 p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572000" y="972490"/>
            <a:ext cx="4038600" cy="546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6495925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>
                <a:solidFill>
                  <a:schemeClr val="bg1"/>
                </a:solidFill>
              </a:rPr>
              <a:t>PNAS</a:t>
            </a:r>
            <a:r>
              <a:rPr lang="pt-BR" b="1" dirty="0">
                <a:solidFill>
                  <a:schemeClr val="bg1"/>
                </a:solidFill>
              </a:rPr>
              <a:t> April 28, 2015 </a:t>
            </a:r>
            <a:r>
              <a:rPr lang="pt-BR" dirty="0">
                <a:solidFill>
                  <a:schemeClr val="bg1"/>
                </a:solidFill>
              </a:rPr>
              <a:t>vol. 112 no. 17 </a:t>
            </a:r>
            <a:r>
              <a:rPr lang="pt-BR" b="1" dirty="0">
                <a:solidFill>
                  <a:schemeClr val="bg1"/>
                </a:solidFill>
              </a:rPr>
              <a:t>E2120-E2129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50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rick Cardenas\Downloads\DazzoMicrographs\0474336a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3176"/>
            <a:ext cx="9448800" cy="728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029200" y="228600"/>
            <a:ext cx="3657600" cy="2971800"/>
          </a:xfrm>
          <a:prstGeom prst="ellipse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 smtClean="0">
                <a:solidFill>
                  <a:schemeClr val="bg2"/>
                </a:solidFill>
              </a:rPr>
              <a:t>What is diversity?</a:t>
            </a:r>
            <a:endParaRPr lang="en-AU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19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s">
  <a:themeElements>
    <a:clrScheme name="Custom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FC0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4811</TotalTime>
  <Words>1024</Words>
  <Application>Microsoft Office PowerPoint</Application>
  <PresentationFormat>On-screen Show (4:3)</PresentationFormat>
  <Paragraphs>353</Paragraphs>
  <Slides>36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blues</vt:lpstr>
      <vt:lpstr>Microbial Community analysis</vt:lpstr>
      <vt:lpstr>PowerPoint Presentation</vt:lpstr>
      <vt:lpstr>1. Microorganisms have important roles</vt:lpstr>
      <vt:lpstr>1. Microorganisms have important roles</vt:lpstr>
      <vt:lpstr>1. Microorganisms have important roles</vt:lpstr>
      <vt:lpstr>1. Microorganisms have important roles</vt:lpstr>
      <vt:lpstr>2. Sequencing costs have considerably decreased</vt:lpstr>
      <vt:lpstr>3. We know little about the microorganisms</vt:lpstr>
      <vt:lpstr>PowerPoint Presentation</vt:lpstr>
      <vt:lpstr>Diversity, definitions</vt:lpstr>
      <vt:lpstr>Alpha diversity</vt:lpstr>
      <vt:lpstr>Alpha diversity indices</vt:lpstr>
      <vt:lpstr>Shannon diversity index (H’)</vt:lpstr>
      <vt:lpstr>Shannon’s index limits</vt:lpstr>
      <vt:lpstr>Calculating Shannon’s index</vt:lpstr>
      <vt:lpstr>Simpson’s index (D)</vt:lpstr>
      <vt:lpstr>Simpson’s index (D)</vt:lpstr>
      <vt:lpstr>Calculating Simpson’s index</vt:lpstr>
      <vt:lpstr>Chao1index</vt:lpstr>
      <vt:lpstr>Simpson evenness index</vt:lpstr>
      <vt:lpstr>Rank-Abundance curves</vt:lpstr>
      <vt:lpstr>Rarefaction curves</vt:lpstr>
      <vt:lpstr>Diversity, definitions</vt:lpstr>
      <vt:lpstr>Beta diversity</vt:lpstr>
      <vt:lpstr>Presence/absences indices</vt:lpstr>
      <vt:lpstr>Indices using both  abundance and occurrence</vt:lpstr>
      <vt:lpstr>Tree-based indices</vt:lpstr>
      <vt:lpstr>Ways to represent Beta diversity</vt:lpstr>
      <vt:lpstr>PowerPoint Presentation</vt:lpstr>
      <vt:lpstr>PowerPoint Presentation</vt:lpstr>
      <vt:lpstr>Conversion to agriculture affects the community composition </vt:lpstr>
      <vt:lpstr>Conversion increases the communities’ diversity</vt:lpstr>
      <vt:lpstr>Conversion to agriculture homogenizes the communities</vt:lpstr>
      <vt:lpstr>But wait, there is more</vt:lpstr>
      <vt:lpstr>Resources</vt:lpstr>
      <vt:lpstr>Diversity - Summary</vt:lpstr>
    </vt:vector>
  </TitlesOfParts>
  <Company>MSU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Cardenas</dc:creator>
  <cp:lastModifiedBy>Erick Cardenas</cp:lastModifiedBy>
  <cp:revision>150</cp:revision>
  <dcterms:created xsi:type="dcterms:W3CDTF">2013-08-30T15:34:36Z</dcterms:created>
  <dcterms:modified xsi:type="dcterms:W3CDTF">2016-02-11T04:14:03Z</dcterms:modified>
</cp:coreProperties>
</file>